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443" r:id="rId5"/>
    <p:sldId id="420" r:id="rId6"/>
    <p:sldId id="445" r:id="rId7"/>
    <p:sldId id="447" r:id="rId8"/>
    <p:sldId id="421" r:id="rId9"/>
    <p:sldId id="448" r:id="rId10"/>
    <p:sldId id="422" r:id="rId11"/>
    <p:sldId id="446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BFABC9-4F08-4058-A22E-37656727B8D9}" v="29" dt="2023-05-05T08:58:17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613" autoAdjust="0"/>
  </p:normalViewPr>
  <p:slideViewPr>
    <p:cSldViewPr snapToGrid="0">
      <p:cViewPr varScale="1">
        <p:scale>
          <a:sx n="54" d="100"/>
          <a:sy n="54" d="100"/>
        </p:scale>
        <p:origin x="61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FAEDE-C9A5-428C-8CB9-6AEEB8CE1E42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D7656-8250-4D34-8125-BB48578CDD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91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4D7656-8250-4D34-8125-BB48578CDDD9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36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D7656-8250-4D34-8125-BB48578CDDD9}" type="slidenum">
              <a:rPr lang="es-ES" smtClean="0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86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D7656-8250-4D34-8125-BB48578CDDD9}" type="slidenum">
              <a:rPr lang="es-ES" smtClean="0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92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D7656-8250-4D34-8125-BB48578CDDD9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81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D7656-8250-4D34-8125-BB48578CDDD9}" type="slidenum">
              <a:rPr lang="es-ES" smtClean="0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86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D7656-8250-4D34-8125-BB48578CDDD9}" type="slidenum">
              <a:rPr lang="es-ES" smtClean="0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43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D7656-8250-4D34-8125-BB48578CDDD9}" type="slidenum">
              <a:rPr lang="es-ES" smtClean="0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86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D7656-8250-4D34-8125-BB48578CDDD9}" type="slidenum">
              <a:rPr lang="es-ES" smtClean="0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03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24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94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14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75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1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838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1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98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03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848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72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BF9ED-F33F-4D7E-8A8A-41606016A9F0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E547-5B7A-4996-81F9-DEEBD7CE64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28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1310FD-4888-ED12-18DB-416B877E1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304" y="1176581"/>
            <a:ext cx="1905000" cy="952500"/>
          </a:xfrm>
          <a:prstGeom prst="rect">
            <a:avLst/>
          </a:prstGeom>
        </p:spPr>
      </p:pic>
      <p:sp>
        <p:nvSpPr>
          <p:cNvPr id="17" name="Flecha: cheurón 4">
            <a:extLst>
              <a:ext uri="{FF2B5EF4-FFF2-40B4-BE49-F238E27FC236}">
                <a16:creationId xmlns:a16="http://schemas.microsoft.com/office/drawing/2014/main" id="{66392616-767D-E0FD-FB05-8DCFF9EF8A2B}"/>
              </a:ext>
            </a:extLst>
          </p:cNvPr>
          <p:cNvSpPr txBox="1"/>
          <p:nvPr/>
        </p:nvSpPr>
        <p:spPr>
          <a:xfrm>
            <a:off x="6185190" y="5812627"/>
            <a:ext cx="1392293" cy="4134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53340" rIns="26670" bIns="53340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14" name="AutoShape 2" descr="Sacyl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840" y="1141777"/>
            <a:ext cx="1718390" cy="8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AutoShape 5" descr="Servicio Cántabro de Salu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B79DFB6-99D8-74F8-FD6C-C80977A5235D}"/>
              </a:ext>
            </a:extLst>
          </p:cNvPr>
          <p:cNvSpPr txBox="1"/>
          <p:nvPr/>
        </p:nvSpPr>
        <p:spPr>
          <a:xfrm>
            <a:off x="1290918" y="2907812"/>
            <a:ext cx="9233647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ACUERDO ENTRE LA GERENCIA REGIONAL DE SALUD DE CASTILLA Y LEON Y CESM-CASTILLA Y LEÓN</a:t>
            </a:r>
          </a:p>
          <a:p>
            <a:endParaRPr lang="es-E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1310FD-4888-ED12-18DB-416B877E1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304" y="1176581"/>
            <a:ext cx="1905000" cy="952500"/>
          </a:xfrm>
          <a:prstGeom prst="rect">
            <a:avLst/>
          </a:prstGeom>
        </p:spPr>
      </p:pic>
      <p:sp>
        <p:nvSpPr>
          <p:cNvPr id="17" name="Flecha: cheurón 4">
            <a:extLst>
              <a:ext uri="{FF2B5EF4-FFF2-40B4-BE49-F238E27FC236}">
                <a16:creationId xmlns:a16="http://schemas.microsoft.com/office/drawing/2014/main" id="{66392616-767D-E0FD-FB05-8DCFF9EF8A2B}"/>
              </a:ext>
            </a:extLst>
          </p:cNvPr>
          <p:cNvSpPr txBox="1"/>
          <p:nvPr/>
        </p:nvSpPr>
        <p:spPr>
          <a:xfrm>
            <a:off x="6185190" y="5812627"/>
            <a:ext cx="1392293" cy="4134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53340" rIns="26670" bIns="5334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ES" sz="2000" dirty="0">
                <a:solidFill>
                  <a:prstClr val="white"/>
                </a:solidFill>
              </a:rPr>
              <a:t>20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7C36B0A-A82D-7D73-6F6E-54F8C7C191CD}"/>
              </a:ext>
            </a:extLst>
          </p:cNvPr>
          <p:cNvSpPr txBox="1"/>
          <p:nvPr/>
        </p:nvSpPr>
        <p:spPr>
          <a:xfrm>
            <a:off x="500063" y="296195"/>
            <a:ext cx="61055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1.- Medidas de carácter general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6A65F0E-65CA-BEC5-DCF9-64B065AF674A}"/>
              </a:ext>
            </a:extLst>
          </p:cNvPr>
          <p:cNvSpPr txBox="1"/>
          <p:nvPr/>
        </p:nvSpPr>
        <p:spPr>
          <a:xfrm>
            <a:off x="1030942" y="2524460"/>
            <a:ext cx="10130116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COMPLEMENTO DE ATENCIÓN CONTINUADA</a:t>
            </a:r>
          </a:p>
          <a:p>
            <a:r>
              <a:rPr lang="es-ES" sz="3200" dirty="0">
                <a:solidFill>
                  <a:prstClr val="black"/>
                </a:solidFill>
              </a:rPr>
              <a:t>Media de retribución de las 7 CCAA más altas</a:t>
            </a:r>
          </a:p>
          <a:p>
            <a:r>
              <a:rPr lang="es-ES" sz="3200" dirty="0">
                <a:solidFill>
                  <a:prstClr val="black"/>
                </a:solidFill>
              </a:rPr>
              <a:t>1,5 euros en 2 ejercicios.</a:t>
            </a:r>
          </a:p>
          <a:p>
            <a:r>
              <a:rPr lang="es-ES" sz="3200" dirty="0">
                <a:solidFill>
                  <a:prstClr val="black"/>
                </a:solidFill>
              </a:rPr>
              <a:t>Revisión anual para mantener la media de las 7 CCAA</a:t>
            </a:r>
          </a:p>
        </p:txBody>
      </p:sp>
      <p:sp>
        <p:nvSpPr>
          <p:cNvPr id="14" name="AutoShape 2" descr="Sacyl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840" y="1141777"/>
            <a:ext cx="1718390" cy="8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AutoShape 5" descr="Servicio Cántabro de Salu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16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1310FD-4888-ED12-18DB-416B877E1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304" y="1176581"/>
            <a:ext cx="1905000" cy="952500"/>
          </a:xfrm>
          <a:prstGeom prst="rect">
            <a:avLst/>
          </a:prstGeom>
        </p:spPr>
      </p:pic>
      <p:sp>
        <p:nvSpPr>
          <p:cNvPr id="17" name="Flecha: cheurón 4">
            <a:extLst>
              <a:ext uri="{FF2B5EF4-FFF2-40B4-BE49-F238E27FC236}">
                <a16:creationId xmlns:a16="http://schemas.microsoft.com/office/drawing/2014/main" id="{66392616-767D-E0FD-FB05-8DCFF9EF8A2B}"/>
              </a:ext>
            </a:extLst>
          </p:cNvPr>
          <p:cNvSpPr txBox="1"/>
          <p:nvPr/>
        </p:nvSpPr>
        <p:spPr>
          <a:xfrm>
            <a:off x="6185190" y="5812627"/>
            <a:ext cx="1392293" cy="4134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53340" rIns="26670" bIns="5334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ES" sz="2000" dirty="0">
                <a:solidFill>
                  <a:prstClr val="white"/>
                </a:solidFill>
              </a:rPr>
              <a:t>20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7C36B0A-A82D-7D73-6F6E-54F8C7C191CD}"/>
              </a:ext>
            </a:extLst>
          </p:cNvPr>
          <p:cNvSpPr txBox="1"/>
          <p:nvPr/>
        </p:nvSpPr>
        <p:spPr>
          <a:xfrm>
            <a:off x="500063" y="296195"/>
            <a:ext cx="61055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1.- Medidas de carácter general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6A65F0E-65CA-BEC5-DCF9-64B065AF674A}"/>
              </a:ext>
            </a:extLst>
          </p:cNvPr>
          <p:cNvSpPr txBox="1"/>
          <p:nvPr/>
        </p:nvSpPr>
        <p:spPr>
          <a:xfrm>
            <a:off x="1147482" y="2603012"/>
            <a:ext cx="9233647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COMPLEMENTO DE ATENCIÓN CONTINUADA</a:t>
            </a:r>
          </a:p>
          <a:p>
            <a:endParaRPr lang="es-ES" sz="2000" dirty="0">
              <a:solidFill>
                <a:prstClr val="black"/>
              </a:solidFill>
            </a:endParaRPr>
          </a:p>
        </p:txBody>
      </p:sp>
      <p:sp>
        <p:nvSpPr>
          <p:cNvPr id="14" name="AutoShape 2" descr="Sacyl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840" y="1141777"/>
            <a:ext cx="1718390" cy="8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AutoShape 5" descr="Servicio Cántabro de Salu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5309F9EB-FE9A-6526-A442-E15858D52F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92521"/>
              </p:ext>
            </p:extLst>
          </p:nvPr>
        </p:nvGraphicFramePr>
        <p:xfrm>
          <a:off x="1147483" y="3513309"/>
          <a:ext cx="923364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4517">
                  <a:extLst>
                    <a:ext uri="{9D8B030D-6E8A-4147-A177-3AD203B41FA5}">
                      <a16:colId xmlns:a16="http://schemas.microsoft.com/office/drawing/2014/main" val="4269813268"/>
                    </a:ext>
                  </a:extLst>
                </a:gridCol>
                <a:gridCol w="2976282">
                  <a:extLst>
                    <a:ext uri="{9D8B030D-6E8A-4147-A177-3AD203B41FA5}">
                      <a16:colId xmlns:a16="http://schemas.microsoft.com/office/drawing/2014/main" val="4007412532"/>
                    </a:ext>
                  </a:extLst>
                </a:gridCol>
                <a:gridCol w="2832847">
                  <a:extLst>
                    <a:ext uri="{9D8B030D-6E8A-4147-A177-3AD203B41FA5}">
                      <a16:colId xmlns:a16="http://schemas.microsoft.com/office/drawing/2014/main" val="2572397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TIPO DE GUARDIA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16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Laborable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28,53 euros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29,28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463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Sábado, domingo, festivo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31,89 euros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32,64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Días especiales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41,23 euros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41,98 euros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132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73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1310FD-4888-ED12-18DB-416B877E1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304" y="1176581"/>
            <a:ext cx="1905000" cy="952500"/>
          </a:xfrm>
          <a:prstGeom prst="rect">
            <a:avLst/>
          </a:prstGeom>
        </p:spPr>
      </p:pic>
      <p:sp>
        <p:nvSpPr>
          <p:cNvPr id="17" name="Flecha: cheurón 4">
            <a:extLst>
              <a:ext uri="{FF2B5EF4-FFF2-40B4-BE49-F238E27FC236}">
                <a16:creationId xmlns:a16="http://schemas.microsoft.com/office/drawing/2014/main" id="{66392616-767D-E0FD-FB05-8DCFF9EF8A2B}"/>
              </a:ext>
            </a:extLst>
          </p:cNvPr>
          <p:cNvSpPr txBox="1"/>
          <p:nvPr/>
        </p:nvSpPr>
        <p:spPr>
          <a:xfrm>
            <a:off x="6185190" y="5812627"/>
            <a:ext cx="1392293" cy="4134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53340" rIns="26670" bIns="5334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ES" sz="2000" dirty="0">
                <a:solidFill>
                  <a:prstClr val="white"/>
                </a:solidFill>
              </a:rPr>
              <a:t>20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7C36B0A-A82D-7D73-6F6E-54F8C7C191CD}"/>
              </a:ext>
            </a:extLst>
          </p:cNvPr>
          <p:cNvSpPr txBox="1"/>
          <p:nvPr/>
        </p:nvSpPr>
        <p:spPr>
          <a:xfrm>
            <a:off x="500063" y="296195"/>
            <a:ext cx="61055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1.- Medidas de carácter general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6A65F0E-65CA-BEC5-DCF9-64B065AF674A}"/>
              </a:ext>
            </a:extLst>
          </p:cNvPr>
          <p:cNvSpPr txBox="1"/>
          <p:nvPr/>
        </p:nvSpPr>
        <p:spPr>
          <a:xfrm>
            <a:off x="1147482" y="2603012"/>
            <a:ext cx="9233647" cy="353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PRODUCTIVIDAD VARIABLE</a:t>
            </a:r>
          </a:p>
          <a:p>
            <a:r>
              <a:rPr lang="es-ES" sz="2800" dirty="0">
                <a:solidFill>
                  <a:prstClr val="black"/>
                </a:solidFill>
              </a:rPr>
              <a:t>Se desvincula del cumplimiento presupuestario.</a:t>
            </a:r>
          </a:p>
          <a:p>
            <a:r>
              <a:rPr lang="es-ES" sz="2800" dirty="0">
                <a:solidFill>
                  <a:prstClr val="black"/>
                </a:solidFill>
              </a:rPr>
              <a:t>Techo de gasto no objetivo llave (10%). </a:t>
            </a:r>
          </a:p>
          <a:p>
            <a:r>
              <a:rPr lang="es-ES" sz="2800" dirty="0">
                <a:solidFill>
                  <a:prstClr val="black"/>
                </a:solidFill>
              </a:rPr>
              <a:t>Programas especiales ligados a cumplimiento de objetivos GRS.</a:t>
            </a:r>
          </a:p>
          <a:p>
            <a:r>
              <a:rPr lang="es-ES" sz="2800" dirty="0">
                <a:solidFill>
                  <a:prstClr val="black"/>
                </a:solidFill>
              </a:rPr>
              <a:t>Aumento de cantidades vinculadas a estos programas.</a:t>
            </a:r>
          </a:p>
          <a:p>
            <a:r>
              <a:rPr 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CARGAS BUROCRÁTICAS</a:t>
            </a:r>
          </a:p>
          <a:p>
            <a:r>
              <a:rPr lang="es-ES" sz="2800" dirty="0">
                <a:solidFill>
                  <a:prstClr val="black"/>
                </a:solidFill>
              </a:rPr>
              <a:t>Compromiso de negociación para disminuirlas en los médicos</a:t>
            </a:r>
          </a:p>
        </p:txBody>
      </p:sp>
      <p:sp>
        <p:nvSpPr>
          <p:cNvPr id="14" name="AutoShape 2" descr="Sacyl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840" y="1141777"/>
            <a:ext cx="1718390" cy="8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AutoShape 5" descr="Servicio Cántabro de Salu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6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echa: cheurón 4">
            <a:extLst>
              <a:ext uri="{FF2B5EF4-FFF2-40B4-BE49-F238E27FC236}">
                <a16:creationId xmlns:a16="http://schemas.microsoft.com/office/drawing/2014/main" id="{66392616-767D-E0FD-FB05-8DCFF9EF8A2B}"/>
              </a:ext>
            </a:extLst>
          </p:cNvPr>
          <p:cNvSpPr txBox="1"/>
          <p:nvPr/>
        </p:nvSpPr>
        <p:spPr>
          <a:xfrm>
            <a:off x="6185190" y="5812627"/>
            <a:ext cx="1392293" cy="4134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53340" rIns="26670" bIns="5334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ES" sz="2000" dirty="0">
                <a:solidFill>
                  <a:prstClr val="white"/>
                </a:solidFill>
              </a:rPr>
              <a:t>20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7C36B0A-A82D-7D73-6F6E-54F8C7C191CD}"/>
              </a:ext>
            </a:extLst>
          </p:cNvPr>
          <p:cNvSpPr txBox="1"/>
          <p:nvPr/>
        </p:nvSpPr>
        <p:spPr>
          <a:xfrm>
            <a:off x="500063" y="296195"/>
            <a:ext cx="61055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2.- Medidas en Atención Primaria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6A65F0E-65CA-BEC5-DCF9-64B065AF674A}"/>
              </a:ext>
            </a:extLst>
          </p:cNvPr>
          <p:cNvSpPr txBox="1"/>
          <p:nvPr/>
        </p:nvSpPr>
        <p:spPr>
          <a:xfrm>
            <a:off x="1021977" y="2224852"/>
            <a:ext cx="10668000" cy="39703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AGENDAS ATENCIÓN PRIMARIA</a:t>
            </a:r>
          </a:p>
          <a:p>
            <a:r>
              <a:rPr lang="es-ES" sz="2800" dirty="0">
                <a:solidFill>
                  <a:prstClr val="black"/>
                </a:solidFill>
              </a:rPr>
              <a:t>Máximo 35 citas (25 presencial  / 10autogestión)</a:t>
            </a:r>
          </a:p>
          <a:p>
            <a:r>
              <a:rPr lang="es-ES" sz="2800" dirty="0">
                <a:solidFill>
                  <a:prstClr val="black"/>
                </a:solidFill>
              </a:rPr>
              <a:t>Pediatría 28 citas (23 presencial / 5autogestión)</a:t>
            </a:r>
          </a:p>
          <a:p>
            <a:r>
              <a:rPr lang="es-ES" sz="2800" dirty="0">
                <a:solidFill>
                  <a:prstClr val="black"/>
                </a:solidFill>
              </a:rPr>
              <a:t>Tiempo asignado por cita: 10 minutos</a:t>
            </a:r>
          </a:p>
          <a:p>
            <a:r>
              <a:rPr 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 EXTRAORDINARIA</a:t>
            </a:r>
          </a:p>
          <a:p>
            <a:r>
              <a:rPr lang="es-ES" sz="2800" dirty="0">
                <a:solidFill>
                  <a:prstClr val="black"/>
                </a:solidFill>
              </a:rPr>
              <a:t>Voluntarias para desbordamiento o ausencias</a:t>
            </a:r>
          </a:p>
          <a:p>
            <a:r>
              <a:rPr lang="es-ES" sz="2800" dirty="0">
                <a:solidFill>
                  <a:prstClr val="black"/>
                </a:solidFill>
              </a:rPr>
              <a:t>4h (20 presencial / 5 autogestión) 322 euros</a:t>
            </a:r>
          </a:p>
          <a:p>
            <a:r>
              <a:rPr lang="es-ES" sz="2800" dirty="0">
                <a:solidFill>
                  <a:prstClr val="black"/>
                </a:solidFill>
              </a:rPr>
              <a:t>Pediatría (16 presenciales / 4 autogestión) 322 euros</a:t>
            </a:r>
          </a:p>
          <a:p>
            <a:r>
              <a:rPr lang="es-ES" sz="2800" dirty="0">
                <a:solidFill>
                  <a:prstClr val="black"/>
                </a:solidFill>
              </a:rPr>
              <a:t>Posibilidad de media agenda 2h</a:t>
            </a:r>
          </a:p>
        </p:txBody>
      </p:sp>
      <p:sp>
        <p:nvSpPr>
          <p:cNvPr id="14" name="AutoShape 2" descr="Sacyl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16AC02-3CB7-EFF5-48E6-F9FAC6B36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693" y="889407"/>
            <a:ext cx="1905000" cy="952500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414D64E5-71B9-F95B-C7F2-BB54807DC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307" y="934705"/>
            <a:ext cx="1718390" cy="8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47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echa: cheurón 4">
            <a:extLst>
              <a:ext uri="{FF2B5EF4-FFF2-40B4-BE49-F238E27FC236}">
                <a16:creationId xmlns:a16="http://schemas.microsoft.com/office/drawing/2014/main" id="{66392616-767D-E0FD-FB05-8DCFF9EF8A2B}"/>
              </a:ext>
            </a:extLst>
          </p:cNvPr>
          <p:cNvSpPr txBox="1"/>
          <p:nvPr/>
        </p:nvSpPr>
        <p:spPr>
          <a:xfrm>
            <a:off x="6185190" y="5812627"/>
            <a:ext cx="1392293" cy="4134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53340" rIns="26670" bIns="5334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ES" sz="2000" dirty="0">
                <a:solidFill>
                  <a:prstClr val="white"/>
                </a:solidFill>
              </a:rPr>
              <a:t>20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7C36B0A-A82D-7D73-6F6E-54F8C7C191CD}"/>
              </a:ext>
            </a:extLst>
          </p:cNvPr>
          <p:cNvSpPr txBox="1"/>
          <p:nvPr/>
        </p:nvSpPr>
        <p:spPr>
          <a:xfrm>
            <a:off x="500063" y="296195"/>
            <a:ext cx="61055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2.- Medidas en Atención Primaria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6A65F0E-65CA-BEC5-DCF9-64B065AF674A}"/>
              </a:ext>
            </a:extLst>
          </p:cNvPr>
          <p:cNvSpPr txBox="1"/>
          <p:nvPr/>
        </p:nvSpPr>
        <p:spPr>
          <a:xfrm>
            <a:off x="788895" y="2099346"/>
            <a:ext cx="10668000" cy="31085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ACUMULACIONES</a:t>
            </a:r>
          </a:p>
          <a:p>
            <a:r>
              <a:rPr lang="es-ES" sz="2800" dirty="0">
                <a:solidFill>
                  <a:prstClr val="black"/>
                </a:solidFill>
              </a:rPr>
              <a:t>Acúmulo de trabajo de otro cupo durante la jornada. Situaciones de aumento de carga de trabajo durante la jornada.</a:t>
            </a:r>
          </a:p>
          <a:p>
            <a:r>
              <a:rPr lang="es-ES" sz="2800" dirty="0">
                <a:solidFill>
                  <a:prstClr val="black"/>
                </a:solidFill>
              </a:rPr>
              <a:t>Actualmente 71,27 euros</a:t>
            </a:r>
          </a:p>
          <a:p>
            <a:r>
              <a:rPr lang="es-ES" sz="2800" dirty="0">
                <a:solidFill>
                  <a:prstClr val="black"/>
                </a:solidFill>
              </a:rPr>
              <a:t>Compromiso de negociación mejora de condiciones.</a:t>
            </a:r>
          </a:p>
          <a:p>
            <a:r>
              <a:rPr 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DE ÁREA</a:t>
            </a:r>
          </a:p>
          <a:p>
            <a:r>
              <a:rPr lang="es-ES" sz="2800" dirty="0">
                <a:solidFill>
                  <a:prstClr val="black"/>
                </a:solidFill>
              </a:rPr>
              <a:t>Compromiso de negociación mejora de condiciones</a:t>
            </a:r>
          </a:p>
        </p:txBody>
      </p:sp>
      <p:sp>
        <p:nvSpPr>
          <p:cNvPr id="14" name="AutoShape 2" descr="Sacyl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16AC02-3CB7-EFF5-48E6-F9FAC6B36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693" y="889407"/>
            <a:ext cx="1905000" cy="952500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414D64E5-71B9-F95B-C7F2-BB54807DC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307" y="934705"/>
            <a:ext cx="1718390" cy="8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71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echa: cheurón 4">
            <a:extLst>
              <a:ext uri="{FF2B5EF4-FFF2-40B4-BE49-F238E27FC236}">
                <a16:creationId xmlns:a16="http://schemas.microsoft.com/office/drawing/2014/main" id="{66392616-767D-E0FD-FB05-8DCFF9EF8A2B}"/>
              </a:ext>
            </a:extLst>
          </p:cNvPr>
          <p:cNvSpPr txBox="1"/>
          <p:nvPr/>
        </p:nvSpPr>
        <p:spPr>
          <a:xfrm>
            <a:off x="6185189" y="5763032"/>
            <a:ext cx="1392293" cy="4134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53340" rIns="26670" bIns="5334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ES" sz="2000" dirty="0">
                <a:solidFill>
                  <a:prstClr val="white"/>
                </a:solidFill>
              </a:rPr>
              <a:t>20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7C36B0A-A82D-7D73-6F6E-54F8C7C191CD}"/>
              </a:ext>
            </a:extLst>
          </p:cNvPr>
          <p:cNvSpPr txBox="1"/>
          <p:nvPr/>
        </p:nvSpPr>
        <p:spPr>
          <a:xfrm>
            <a:off x="500063" y="296195"/>
            <a:ext cx="61055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3.- Medidas en Atención Hospitalaria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6A65F0E-65CA-BEC5-DCF9-64B065AF674A}"/>
              </a:ext>
            </a:extLst>
          </p:cNvPr>
          <p:cNvSpPr txBox="1"/>
          <p:nvPr/>
        </p:nvSpPr>
        <p:spPr>
          <a:xfrm>
            <a:off x="1183341" y="2637012"/>
            <a:ext cx="9825318" cy="353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 EXTRAORDINARIA</a:t>
            </a:r>
          </a:p>
          <a:p>
            <a:r>
              <a:rPr lang="es-ES" sz="3200" dirty="0">
                <a:solidFill>
                  <a:prstClr val="black"/>
                </a:solidFill>
              </a:rPr>
              <a:t>Actividad quirúrgica: mantenimiento condiciones</a:t>
            </a:r>
          </a:p>
          <a:p>
            <a:r>
              <a:rPr lang="es-ES" sz="3200" dirty="0">
                <a:solidFill>
                  <a:prstClr val="black"/>
                </a:solidFill>
              </a:rPr>
              <a:t>Actividad consulta 4h 322 euros</a:t>
            </a:r>
          </a:p>
          <a:p>
            <a:r>
              <a:rPr lang="es-ES" sz="3200" dirty="0">
                <a:solidFill>
                  <a:prstClr val="black"/>
                </a:solidFill>
              </a:rPr>
              <a:t>Actividad pruebas diagnósticas 4h 322 euros.</a:t>
            </a:r>
          </a:p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 HOSPITALARIA URGENCIAS Y EMERGENCIAS</a:t>
            </a:r>
          </a:p>
          <a:p>
            <a:r>
              <a:rPr lang="es-ES" sz="3200" dirty="0">
                <a:solidFill>
                  <a:prstClr val="black"/>
                </a:solidFill>
              </a:rPr>
              <a:t>Compromiso de negociación mejora de condiciones</a:t>
            </a:r>
          </a:p>
          <a:p>
            <a:r>
              <a:rPr lang="es-ES" sz="3200" dirty="0">
                <a:solidFill>
                  <a:prstClr val="black"/>
                </a:solidFill>
              </a:rPr>
              <a:t>Negociación mejoras guardias localizadas</a:t>
            </a:r>
          </a:p>
        </p:txBody>
      </p:sp>
      <p:sp>
        <p:nvSpPr>
          <p:cNvPr id="14" name="AutoShape 2" descr="Sacyl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FF0BDCE-B97A-80E2-4E14-6C01763009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304" y="1176581"/>
            <a:ext cx="1905000" cy="952500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9BC37BC6-B12B-02E9-D888-A20BB7217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840" y="1141777"/>
            <a:ext cx="1718390" cy="8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6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echa: cheurón 4">
            <a:extLst>
              <a:ext uri="{FF2B5EF4-FFF2-40B4-BE49-F238E27FC236}">
                <a16:creationId xmlns:a16="http://schemas.microsoft.com/office/drawing/2014/main" id="{66392616-767D-E0FD-FB05-8DCFF9EF8A2B}"/>
              </a:ext>
            </a:extLst>
          </p:cNvPr>
          <p:cNvSpPr txBox="1"/>
          <p:nvPr/>
        </p:nvSpPr>
        <p:spPr>
          <a:xfrm>
            <a:off x="6185189" y="5763032"/>
            <a:ext cx="1392293" cy="4134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53340" rIns="26670" bIns="5334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ES" sz="2000" dirty="0">
                <a:solidFill>
                  <a:prstClr val="white"/>
                </a:solidFill>
              </a:rPr>
              <a:t>20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7C36B0A-A82D-7D73-6F6E-54F8C7C191CD}"/>
              </a:ext>
            </a:extLst>
          </p:cNvPr>
          <p:cNvSpPr txBox="1"/>
          <p:nvPr/>
        </p:nvSpPr>
        <p:spPr>
          <a:xfrm>
            <a:off x="500062" y="296195"/>
            <a:ext cx="80164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4.- Medidas de jornada e indemnizaciones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6A65F0E-65CA-BEC5-DCF9-64B065AF674A}"/>
              </a:ext>
            </a:extLst>
          </p:cNvPr>
          <p:cNvSpPr txBox="1"/>
          <p:nvPr/>
        </p:nvSpPr>
        <p:spPr>
          <a:xfrm>
            <a:off x="1004047" y="2637012"/>
            <a:ext cx="10255623" cy="34778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JORNADA LABORAL</a:t>
            </a:r>
          </a:p>
          <a:p>
            <a:r>
              <a:rPr lang="es-ES" sz="3200" dirty="0">
                <a:solidFill>
                  <a:prstClr val="black"/>
                </a:solidFill>
              </a:rPr>
              <a:t>Se instaura la jornada laboral de 35 horas a partir del 1 de junio de 2023</a:t>
            </a:r>
          </a:p>
          <a:p>
            <a:r>
              <a:rPr lang="es-ES" sz="3200" dirty="0">
                <a:solidFill>
                  <a:prstClr val="black"/>
                </a:solidFill>
              </a:rPr>
              <a:t>Negociamos calendarios de acuerdo a esta jornada</a:t>
            </a:r>
          </a:p>
          <a:p>
            <a:r>
              <a:rPr 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INDEMNIZACIONES</a:t>
            </a:r>
            <a:endParaRPr lang="es-ES" sz="3200" dirty="0">
              <a:solidFill>
                <a:prstClr val="black"/>
              </a:solidFill>
            </a:endParaRPr>
          </a:p>
          <a:p>
            <a:r>
              <a:rPr lang="es-ES" sz="3200" dirty="0">
                <a:solidFill>
                  <a:prstClr val="black"/>
                </a:solidFill>
              </a:rPr>
              <a:t>Aumento de la indemnización </a:t>
            </a:r>
            <a:r>
              <a:rPr lang="es-ES" sz="3200">
                <a:solidFill>
                  <a:prstClr val="black"/>
                </a:solidFill>
              </a:rPr>
              <a:t>por kilometraje.</a:t>
            </a:r>
            <a:endParaRPr lang="es-ES" sz="3200" dirty="0">
              <a:solidFill>
                <a:prstClr val="black"/>
              </a:solidFill>
            </a:endParaRPr>
          </a:p>
          <a:p>
            <a:endParaRPr lang="es-ES" sz="2800" dirty="0">
              <a:solidFill>
                <a:prstClr val="black"/>
              </a:solidFill>
            </a:endParaRPr>
          </a:p>
        </p:txBody>
      </p:sp>
      <p:sp>
        <p:nvSpPr>
          <p:cNvPr id="14" name="AutoShape 2" descr="Sacyl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FF0BDCE-B97A-80E2-4E14-6C01763009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304" y="1176581"/>
            <a:ext cx="1905000" cy="952500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9BC37BC6-B12B-02E9-D888-A20BB7217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840" y="1141777"/>
            <a:ext cx="1718390" cy="8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436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CE36E5540536489E7B9587E35B269E" ma:contentTypeVersion="13" ma:contentTypeDescription="Create a new document." ma:contentTypeScope="" ma:versionID="cb7cc4c06116a921e24c031901615e1a">
  <xsd:schema xmlns:xsd="http://www.w3.org/2001/XMLSchema" xmlns:xs="http://www.w3.org/2001/XMLSchema" xmlns:p="http://schemas.microsoft.com/office/2006/metadata/properties" xmlns:ns3="660cf0eb-5ae8-42c5-849b-fe8010913a04" xmlns:ns4="937aac57-3e28-4461-a2bf-399c80b7a721" targetNamespace="http://schemas.microsoft.com/office/2006/metadata/properties" ma:root="true" ma:fieldsID="1a3e12adaca6f256e038f7d319d6de5b" ns3:_="" ns4:_="">
    <xsd:import namespace="660cf0eb-5ae8-42c5-849b-fe8010913a04"/>
    <xsd:import namespace="937aac57-3e28-4461-a2bf-399c80b7a7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LengthInSeconds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cf0eb-5ae8-42c5-849b-fe8010913a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7aac57-3e28-4461-a2bf-399c80b7a7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0F832A-04C5-425F-B9E6-F9D4D3BA37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0cf0eb-5ae8-42c5-849b-fe8010913a04"/>
    <ds:schemaRef ds:uri="937aac57-3e28-4461-a2bf-399c80b7a7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D71486-1334-43E0-AACD-D4845FA8E509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937aac57-3e28-4461-a2bf-399c80b7a721"/>
    <ds:schemaRef ds:uri="660cf0eb-5ae8-42c5-849b-fe8010913a0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068E87-6B1A-4C18-B968-8AB9BA0CAE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6461</TotalTime>
  <Words>344</Words>
  <Application>Microsoft Office PowerPoint</Application>
  <PresentationFormat>Panorámica</PresentationFormat>
  <Paragraphs>75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Perez Gonzalez, Francisco Javier</dc:creator>
  <cp:lastModifiedBy>Admin</cp:lastModifiedBy>
  <cp:revision>84</cp:revision>
  <dcterms:created xsi:type="dcterms:W3CDTF">2022-05-18T06:59:03Z</dcterms:created>
  <dcterms:modified xsi:type="dcterms:W3CDTF">2023-05-05T14:02:46Z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0x01010085CE36E5540536489E7B9587E35B269E</vt:lpwstr>
  </property>
</Properties>
</file>