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A3EFF-ED34-45C6-8FFA-F84C4D7B18F0}" v="2" dt="2019-05-27T15:22:08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89" autoAdjust="0"/>
    <p:restoredTop sz="84902" autoAdjust="0"/>
  </p:normalViewPr>
  <p:slideViewPr>
    <p:cSldViewPr snapToGrid="0" snapToObjects="1">
      <p:cViewPr varScale="1">
        <p:scale>
          <a:sx n="95" d="100"/>
          <a:sy n="95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4EEDF-92FB-EF4A-9C94-40608C02639C}" type="datetime1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57C7-B280-8C4F-934B-089C1AF8314B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11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A50A-C74B-CC43-AEC7-5EDFB1AF17A3}" type="datetime1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06BA-2661-1D45-83AD-31F53596AAE5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5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kop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1080000" y="1080000"/>
            <a:ext cx="7084973" cy="820296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 i="0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E8BC8A02-D93D-9E4B-A771-E7320A57ED4A}" type="datetime1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6150822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  <p:pic>
        <p:nvPicPr>
          <p:cNvPr id="8" name="Afbeelding 7" descr="161_foto-129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926" y="1900296"/>
            <a:ext cx="7992000" cy="4500000"/>
          </a:xfrm>
          <a:prstGeom prst="rect">
            <a:avLst/>
          </a:prstGeom>
        </p:spPr>
      </p:pic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am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7284964" cy="3737552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 descr="Logo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199123"/>
            <a:ext cx="4320540" cy="1799844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0BF50B6A-F8B7-1843-8379-35B9455E7DF0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225389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/>
          <a:p>
            <a:fld id="{26368CE7-1E0E-7B42-B2BF-0A6681AC54F0}" type="slidenum">
              <a:rPr lang="nl-NL" smtClean="0"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80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stukkop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999" y="1080000"/>
            <a:ext cx="7084973" cy="877644"/>
          </a:xfrm>
          <a:prstGeom prst="rect">
            <a:avLst/>
          </a:prstGeom>
        </p:spPr>
        <p:txBody>
          <a:bodyPr/>
          <a:lstStyle>
            <a:lvl1pPr algn="l">
              <a:lnSpc>
                <a:spcPts val="4800"/>
              </a:lnSpc>
              <a:defRPr sz="42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999" y="2160000"/>
            <a:ext cx="7084974" cy="4141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A4D50FBA-931B-0845-8499-BB1964BDFBB9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1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472365"/>
            <a:ext cx="7084973" cy="4637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B342A998-5698-0E42-9661-1E079DE50D07}" type="datetime1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51221" y="6481805"/>
            <a:ext cx="6113751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439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71222" cy="365125"/>
          </a:xfrm>
        </p:spPr>
        <p:txBody>
          <a:bodyPr/>
          <a:lstStyle/>
          <a:p>
            <a:fld id="{1CCB5ADC-477C-5D45-B83B-BB79ABA08808}" type="datetime1">
              <a:rPr lang="nl-NL" smtClean="0"/>
              <a:t>13-6-2019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051222" y="6481805"/>
            <a:ext cx="5835464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4800599"/>
            <a:ext cx="7084972" cy="7391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600"/>
              </a:lnSpc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79999" y="1209097"/>
            <a:ext cx="7084973" cy="3518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79999" y="5622594"/>
            <a:ext cx="7084973" cy="71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7084973" cy="5270000"/>
          </a:xfrm>
          <a:prstGeom prst="rect">
            <a:avLst/>
          </a:prstGeom>
        </p:spPr>
        <p:txBody>
          <a:bodyPr vert="horz"/>
          <a:lstStyle>
            <a:lvl1pPr marL="0" indent="-457200" algn="l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 b="1">
                <a:solidFill>
                  <a:srgbClr val="0054A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34151" cy="365125"/>
          </a:xfrm>
        </p:spPr>
        <p:txBody>
          <a:bodyPr/>
          <a:lstStyle/>
          <a:p>
            <a:fld id="{A867C899-40B6-9D40-AC9A-33E381A96D05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14151" y="6481805"/>
            <a:ext cx="5872535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pic>
        <p:nvPicPr>
          <p:cNvPr id="6" name="Afbeelding 5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1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+ naam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2" y="4695635"/>
            <a:ext cx="7084972" cy="1681206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200" b="1" baseline="0">
                <a:solidFill>
                  <a:srgbClr val="0054A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80000" y="6481805"/>
            <a:ext cx="921795" cy="365125"/>
          </a:xfrm>
        </p:spPr>
        <p:txBody>
          <a:bodyPr/>
          <a:lstStyle/>
          <a:p>
            <a:fld id="{F286B508-1DFF-B847-A58D-C1484C2158D6}" type="datetime1">
              <a:rPr lang="nl-NL" smtClean="0"/>
              <a:t>13-6-2019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795" y="6481805"/>
            <a:ext cx="6163177" cy="365125"/>
          </a:xfrm>
        </p:spPr>
        <p:txBody>
          <a:bodyPr/>
          <a:lstStyle/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4964" y="6481805"/>
            <a:ext cx="643669" cy="365125"/>
          </a:xfrm>
        </p:spPr>
        <p:txBody>
          <a:bodyPr/>
          <a:lstStyle>
            <a:lvl1pPr algn="ctr">
              <a:defRPr/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  <p:pic>
        <p:nvPicPr>
          <p:cNvPr id="9" name="Afbeelding 8" descr="beeldmerk-LAD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73" y="55212"/>
            <a:ext cx="951418" cy="951418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06630"/>
            <a:ext cx="7084974" cy="36890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Clr>
                <a:srgbClr val="0054A4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ts val="2600"/>
              </a:lnSpc>
              <a:buClr>
                <a:srgbClr val="0054A4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ts val="2800"/>
              </a:lnSpc>
              <a:buClrTx/>
              <a:buFont typeface="Lucida Grande"/>
              <a:buChar char="−"/>
              <a:defRPr sz="2200" b="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635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asisondergrond-LAD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8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0000" y="6481805"/>
            <a:ext cx="98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4F35-ADD6-2E4E-A3A7-25725CD92F8A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63578" y="6481805"/>
            <a:ext cx="582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Voettekst wijzigen bij '</a:t>
            </a:r>
            <a:r>
              <a:rPr lang="nl-NL" dirty="0" err="1"/>
              <a:t>Koptekst</a:t>
            </a:r>
            <a:r>
              <a:rPr lang="nl-NL" dirty="0"/>
              <a:t> en voettekst' | www.lad.nl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64964" y="6481805"/>
            <a:ext cx="643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8CE7-1E0E-7B42-B2BF-0A6681AC54F0}" type="slidenum">
              <a:rPr lang="nl-NL" smtClean="0"/>
              <a:pPr/>
              <a:t>‹Nº›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8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6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54F1F-B465-49C0-9138-CF2BFFEEE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519999"/>
            <a:ext cx="5895975" cy="2857500"/>
          </a:xfrm>
        </p:spPr>
        <p:txBody>
          <a:bodyPr/>
          <a:lstStyle/>
          <a:p>
            <a:r>
              <a:rPr lang="nl-NL" dirty="0"/>
              <a:t>An </a:t>
            </a:r>
            <a:r>
              <a:rPr lang="nl-NL" dirty="0" err="1"/>
              <a:t>updated</a:t>
            </a:r>
            <a:r>
              <a:rPr lang="nl-NL" dirty="0"/>
              <a:t> picture of </a:t>
            </a:r>
            <a:r>
              <a:rPr lang="nl-NL" dirty="0" err="1"/>
              <a:t>female</a:t>
            </a:r>
            <a:r>
              <a:rPr lang="nl-NL" dirty="0"/>
              <a:t> </a:t>
            </a:r>
            <a:r>
              <a:rPr lang="nl-NL" dirty="0" err="1"/>
              <a:t>docters</a:t>
            </a:r>
            <a:r>
              <a:rPr lang="nl-NL" dirty="0"/>
              <a:t>’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in The Netherlands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www.lad.nl  | FEMS conference Napels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13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77616"/>
            <a:ext cx="7084974" cy="49234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 err="1"/>
              <a:t>Number</a:t>
            </a:r>
            <a:r>
              <a:rPr lang="nl-NL" sz="2000" dirty="0"/>
              <a:t> of </a:t>
            </a:r>
            <a:r>
              <a:rPr lang="nl-NL" sz="2000" dirty="0" err="1"/>
              <a:t>respondents</a:t>
            </a:r>
            <a:r>
              <a:rPr lang="nl-NL" sz="2000" dirty="0"/>
              <a:t>: 239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 err="1"/>
              <a:t>Ages</a:t>
            </a:r>
            <a:r>
              <a:rPr lang="nl-NL" sz="20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- 36:		86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36 – 49:		86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50 – 60:		48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60+:			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u="sng" dirty="0"/>
              <a:t>In your work, have you or did you ever feel being discriminated, as a female doctor?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Never:					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colleagues:		50</a:t>
            </a: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supervisors:		85</a:t>
            </a:r>
            <a:endParaRPr lang="nl-N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Yes, by patients:			90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3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it-IT" u="sng" dirty="0">
                <a:ea typeface="Calibri" panose="020F0502020204030204" pitchFamily="34" charset="0"/>
                <a:cs typeface="Times New Roman" panose="02020603050405020304" pitchFamily="18" charset="0"/>
              </a:rPr>
              <a:t>What is your opinion about work-life balance in your work organization?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Fully satisfied						35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Quite satisfied						119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Not satisfied at all					33</a:t>
            </a:r>
          </a:p>
          <a:p>
            <a:pPr lvl="0"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Partly satisfied, career affected		15</a:t>
            </a:r>
          </a:p>
          <a:p>
            <a:pPr lvl="0"/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Partly satisfied, family life affected		37</a:t>
            </a:r>
          </a:p>
          <a:p>
            <a:pPr lvl="0"/>
            <a:endParaRPr lang="it-IT" dirty="0">
              <a:cs typeface="Times New Roman" panose="02020603050405020304" pitchFamily="18" charset="0"/>
            </a:endParaRPr>
          </a:p>
          <a:p>
            <a:pPr lvl="0"/>
            <a:r>
              <a:rPr lang="it-IT" u="sng" dirty="0"/>
              <a:t>What would you improve in your work, for a better work-life balance?</a:t>
            </a:r>
            <a:endParaRPr lang="nl-NL" dirty="0"/>
          </a:p>
          <a:p>
            <a:pPr lvl="0"/>
            <a:r>
              <a:rPr lang="it-IT" dirty="0"/>
              <a:t>Nothing							39</a:t>
            </a:r>
            <a:endParaRPr lang="nl-NL" dirty="0"/>
          </a:p>
          <a:p>
            <a:pPr lvl="0"/>
            <a:r>
              <a:rPr lang="it-IT" dirty="0"/>
              <a:t>Remuneration						50</a:t>
            </a:r>
            <a:endParaRPr lang="nl-NL" dirty="0"/>
          </a:p>
          <a:p>
            <a:pPr lvl="0"/>
            <a:r>
              <a:rPr lang="it-IT" dirty="0"/>
              <a:t>Access to carreer opportunities		36</a:t>
            </a:r>
            <a:endParaRPr lang="nl-NL" dirty="0"/>
          </a:p>
          <a:p>
            <a:pPr lvl="0"/>
            <a:r>
              <a:rPr lang="it-IT" dirty="0"/>
              <a:t>Working time 						98</a:t>
            </a:r>
          </a:p>
          <a:p>
            <a:pPr lvl="0"/>
            <a:r>
              <a:rPr lang="it-IT" dirty="0"/>
              <a:t>Holidays and days off management	69</a:t>
            </a:r>
            <a:endParaRPr lang="nl-NL" dirty="0"/>
          </a:p>
          <a:p>
            <a:pPr lvl="0"/>
            <a:r>
              <a:rPr lang="it-IT" dirty="0"/>
              <a:t>Professional recognition				52</a:t>
            </a:r>
            <a:endParaRPr lang="nl-NL" dirty="0"/>
          </a:p>
          <a:p>
            <a:pPr lvl="0"/>
            <a:r>
              <a:rPr lang="it-IT" dirty="0"/>
              <a:t>More leadership					58</a:t>
            </a:r>
          </a:p>
          <a:p>
            <a:pPr lvl="0"/>
            <a:r>
              <a:rPr lang="it-IT" dirty="0"/>
              <a:t>Other							35</a:t>
            </a:r>
            <a:endParaRPr lang="nl-NL" dirty="0"/>
          </a:p>
          <a:p>
            <a:pPr lvl="0"/>
            <a:r>
              <a:rPr lang="nl-NL" dirty="0"/>
              <a:t>(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: </a:t>
            </a:r>
            <a:r>
              <a:rPr lang="nl-NL" dirty="0" err="1"/>
              <a:t>lowering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load)</a:t>
            </a:r>
          </a:p>
        </p:txBody>
      </p:sp>
    </p:spTree>
    <p:extLst>
      <p:ext uri="{BB962C8B-B14F-4D97-AF65-F5344CB8AC3E}">
        <p14:creationId xmlns:p14="http://schemas.microsoft.com/office/powerpoint/2010/main" val="31370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4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u="sng" dirty="0"/>
              <a:t>Are you </a:t>
            </a:r>
            <a:r>
              <a:rPr lang="it-IT" u="sng"/>
              <a:t>satisfied about your </a:t>
            </a:r>
            <a:r>
              <a:rPr lang="it-IT" u="sng" dirty="0"/>
              <a:t>professional carreer?</a:t>
            </a:r>
            <a:endParaRPr lang="nl-NL" dirty="0"/>
          </a:p>
          <a:p>
            <a:pPr lvl="0"/>
            <a:r>
              <a:rPr lang="it-IT" dirty="0"/>
              <a:t>Yes, at all											115</a:t>
            </a:r>
            <a:endParaRPr lang="nl-NL" dirty="0"/>
          </a:p>
          <a:p>
            <a:pPr lvl="0"/>
            <a:r>
              <a:rPr lang="it-IT" dirty="0"/>
              <a:t>Not at all											4</a:t>
            </a:r>
            <a:endParaRPr lang="nl-NL" dirty="0"/>
          </a:p>
          <a:p>
            <a:pPr lvl="0"/>
            <a:r>
              <a:rPr lang="it-IT" dirty="0"/>
              <a:t>Yes, but I neglected my family life						53</a:t>
            </a:r>
            <a:endParaRPr lang="nl-NL" dirty="0"/>
          </a:p>
          <a:p>
            <a:pPr lvl="0"/>
            <a:r>
              <a:rPr lang="it-IT" dirty="0"/>
              <a:t>No, but I preferred to dedicate more time to my family 	47</a:t>
            </a:r>
            <a:endParaRPr lang="nl-NL" dirty="0"/>
          </a:p>
          <a:p>
            <a:pPr lvl="0"/>
            <a:r>
              <a:rPr lang="it-IT" dirty="0"/>
              <a:t>No, I didn’t have fair opportunities since I am a woman	19</a:t>
            </a:r>
            <a:endParaRPr lang="nl-NL" dirty="0"/>
          </a:p>
          <a:p>
            <a:pPr lvl="0">
              <a:spcAft>
                <a:spcPts val="0"/>
              </a:spcAft>
            </a:pPr>
            <a:endParaRPr lang="nl-NL" dirty="0"/>
          </a:p>
          <a:p>
            <a:pPr lvl="0"/>
            <a:r>
              <a:rPr lang="it-IT" u="sng" dirty="0"/>
              <a:t>Is there a fair involvement of women doctors for management roles?</a:t>
            </a:r>
            <a:endParaRPr lang="nl-NL" dirty="0"/>
          </a:p>
          <a:p>
            <a:pPr lvl="0"/>
            <a:r>
              <a:rPr lang="it-IT" dirty="0"/>
              <a:t>Not at all											13</a:t>
            </a:r>
            <a:endParaRPr lang="nl-NL" dirty="0"/>
          </a:p>
          <a:p>
            <a:pPr lvl="0"/>
            <a:r>
              <a:rPr lang="it-IT" dirty="0"/>
              <a:t>No, at the moment but there is growing attention		38</a:t>
            </a:r>
            <a:endParaRPr lang="nl-NL" dirty="0"/>
          </a:p>
          <a:p>
            <a:pPr lvl="0"/>
            <a:r>
              <a:rPr lang="it-IT" dirty="0"/>
              <a:t>Yes, there is enough involvement						113</a:t>
            </a:r>
          </a:p>
          <a:p>
            <a:pPr lvl="0"/>
            <a:r>
              <a:rPr lang="it-IT" dirty="0"/>
              <a:t>Yes, but in practice there are te few women in leadership	75</a:t>
            </a:r>
          </a:p>
          <a:p>
            <a:pPr lvl="0"/>
            <a:endParaRPr lang="it-IT" dirty="0"/>
          </a:p>
          <a:p>
            <a:pPr lvl="0"/>
            <a:r>
              <a:rPr lang="it-IT" u="sng" dirty="0"/>
              <a:t>In your Country, is there any law or collective agreement that is, in your opinion, women or family oriented?</a:t>
            </a:r>
            <a:endParaRPr lang="nl-NL" dirty="0"/>
          </a:p>
          <a:p>
            <a:pPr lvl="0"/>
            <a:r>
              <a:rPr lang="it-IT" dirty="0"/>
              <a:t>No												114</a:t>
            </a:r>
            <a:endParaRPr lang="nl-NL" dirty="0"/>
          </a:p>
          <a:p>
            <a:pPr lvl="0">
              <a:spcAft>
                <a:spcPts val="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94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FB33F0-D79D-4F98-8563-9B958E6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3" y="578433"/>
            <a:ext cx="7084973" cy="877644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survey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C5B19C-40B4-4082-A4A1-09ACA4EB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30-5-2019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6F0960-2993-4341-BBA7-FAA6FF57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3CADD1-5BC5-450D-9FA0-481A6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t>5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301CB32-E0EE-4CE6-80B7-2DAE4782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395664"/>
            <a:ext cx="7084974" cy="4905404"/>
          </a:xfrm>
        </p:spPr>
        <p:txBody>
          <a:bodyPr/>
          <a:lstStyle/>
          <a:p>
            <a:endParaRPr lang="it-IT" dirty="0"/>
          </a:p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ABE8F71-6D2F-4088-8D16-389BA5828EBB}"/>
              </a:ext>
            </a:extLst>
          </p:cNvPr>
          <p:cNvSpPr/>
          <p:nvPr/>
        </p:nvSpPr>
        <p:spPr>
          <a:xfrm>
            <a:off x="1079999" y="1395664"/>
            <a:ext cx="692100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u="sng" dirty="0" err="1"/>
              <a:t>Some</a:t>
            </a:r>
            <a:r>
              <a:rPr lang="nl-NL" u="sng" dirty="0"/>
              <a:t> </a:t>
            </a:r>
            <a:r>
              <a:rPr lang="nl-NL" u="sng" dirty="0" err="1"/>
              <a:t>remarkable</a:t>
            </a:r>
            <a:r>
              <a:rPr lang="nl-NL" u="sng" dirty="0"/>
              <a:t> open responses:</a:t>
            </a:r>
          </a:p>
          <a:p>
            <a:pPr lvl="0"/>
            <a:endParaRPr lang="nl-NL" u="sng" dirty="0"/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agreements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CLA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, but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known</a:t>
            </a:r>
            <a:r>
              <a:rPr lang="nl-NL" dirty="0"/>
              <a:t> or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respected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employer</a:t>
            </a:r>
            <a:r>
              <a:rPr lang="nl-NL" dirty="0"/>
              <a:t> (</a:t>
            </a:r>
            <a:r>
              <a:rPr lang="nl-NL" dirty="0" err="1"/>
              <a:t>mentioned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)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</a:t>
            </a:r>
            <a:r>
              <a:rPr lang="nl-NL" dirty="0" err="1"/>
              <a:t>Usually</a:t>
            </a:r>
            <a:r>
              <a:rPr lang="nl-NL" dirty="0"/>
              <a:t>,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family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employer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take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account </a:t>
            </a:r>
            <a:r>
              <a:rPr lang="nl-NL" dirty="0" err="1"/>
              <a:t>always</a:t>
            </a:r>
            <a:r>
              <a:rPr lang="nl-NL" dirty="0"/>
              <a:t>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‘We </a:t>
            </a:r>
            <a:r>
              <a:rPr lang="nl-NL" dirty="0" err="1"/>
              <a:t>need</a:t>
            </a:r>
            <a:r>
              <a:rPr lang="nl-NL" dirty="0"/>
              <a:t> a change of culture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normalize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part time’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‘In </a:t>
            </a:r>
            <a:r>
              <a:rPr lang="nl-NL" dirty="0" err="1"/>
              <a:t>the</a:t>
            </a:r>
            <a:r>
              <a:rPr lang="nl-NL" dirty="0"/>
              <a:t> past 40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attitude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has </a:t>
            </a:r>
            <a:r>
              <a:rPr lang="nl-NL" dirty="0" err="1"/>
              <a:t>improved</a:t>
            </a:r>
            <a:r>
              <a:rPr lang="nl-NL" dirty="0"/>
              <a:t> a lot. Men never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opponents</a:t>
            </a:r>
            <a:r>
              <a:rPr lang="nl-NL" dirty="0"/>
              <a:t>. </a:t>
            </a:r>
            <a:r>
              <a:rPr lang="nl-NL" dirty="0" err="1"/>
              <a:t>Women</a:t>
            </a:r>
            <a:r>
              <a:rPr lang="nl-NL" dirty="0"/>
              <a:t>, </a:t>
            </a:r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were</a:t>
            </a:r>
            <a:r>
              <a:rPr lang="nl-NL" dirty="0"/>
              <a:t>.’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nl-NL" dirty="0"/>
              <a:t>Different treatment </a:t>
            </a:r>
            <a:r>
              <a:rPr lang="nl-NL" dirty="0" err="1"/>
              <a:t>between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of </a:t>
            </a:r>
            <a:r>
              <a:rPr lang="nl-NL" dirty="0" err="1"/>
              <a:t>pregnancy</a:t>
            </a:r>
            <a:r>
              <a:rPr lang="nl-NL" dirty="0"/>
              <a:t> is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.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short </a:t>
            </a:r>
            <a:r>
              <a:rPr lang="nl-NL" dirty="0" err="1"/>
              <a:t>period</a:t>
            </a:r>
            <a:r>
              <a:rPr lang="nl-NL" dirty="0"/>
              <a:t> of </a:t>
            </a:r>
            <a:r>
              <a:rPr lang="nl-NL" dirty="0" err="1"/>
              <a:t>leave</a:t>
            </a:r>
            <a:r>
              <a:rPr lang="nl-NL" dirty="0"/>
              <a:t> in The Netherlands </a:t>
            </a:r>
            <a:r>
              <a:rPr lang="nl-NL" dirty="0" err="1"/>
              <a:t>compared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.</a:t>
            </a:r>
          </a:p>
          <a:p>
            <a:pPr lvl="0">
              <a:spcAft>
                <a:spcPts val="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55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25678-FA87-45A7-9913-292C4DD0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general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0906BD-B56A-4341-92BC-D56665CA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2677026"/>
            <a:ext cx="7084974" cy="362404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is </a:t>
            </a:r>
            <a:r>
              <a:rPr lang="nl-NL" dirty="0" err="1"/>
              <a:t>exceeding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men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specialisms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The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issue. </a:t>
            </a:r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-life </a:t>
            </a:r>
            <a:r>
              <a:rPr lang="nl-NL" dirty="0" err="1"/>
              <a:t>balance</a:t>
            </a:r>
            <a:r>
              <a:rPr lang="nl-NL" dirty="0"/>
              <a:t> </a:t>
            </a:r>
            <a:r>
              <a:rPr lang="nl-NL" dirty="0" err="1"/>
              <a:t>affects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The most important point of attention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 in </a:t>
            </a:r>
            <a:r>
              <a:rPr lang="nl-NL" dirty="0" err="1"/>
              <a:t>leading</a:t>
            </a:r>
            <a:r>
              <a:rPr lang="nl-NL" dirty="0"/>
              <a:t> </a:t>
            </a:r>
            <a:r>
              <a:rPr lang="nl-NL" dirty="0" err="1"/>
              <a:t>positions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8BD7BC-F2E5-4A9A-84AC-AA6E3AE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0FBA-931B-0845-8499-BB1964BDFBB9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283D5C-FAB4-44A5-BEA1-D5D3570E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www.lad.nl  | FEMS conference Napels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787BE-9F56-468A-9C9F-38089927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8CE7-1E0E-7B42-B2BF-0A6681AC54F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84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actpersoon xmlns="5477a0f6-754a-467f-89b1-3fecc27f5b00">drs. Maartje (M.) van Asch</Contactpersoon>
    <Datum_x0020_verzending xmlns="5477a0f6-754a-467f-89b1-3fecc27f5b00" xsi:nil="true"/>
    <wx_documentnummer xmlns="5477a0f6-754a-467f-89b1-3fecc27f5b00">2016049071</wx_documentnumm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D Powerpoint" ma:contentTypeID="0x0101008D9735EC3BFF4768896A45CEB68EE134003880D168E6B9534F88987F9B78297108110016E9B98753AD17479A85404F1F122053" ma:contentTypeVersion="17" ma:contentTypeDescription="" ma:contentTypeScope="" ma:versionID="47f6c823f01a929d379303c042cadec1">
  <xsd:schema xmlns:xsd="http://www.w3.org/2001/XMLSchema" xmlns:p="http://schemas.microsoft.com/office/2006/metadata/properties" xmlns:ns2="5477a0f6-754a-467f-89b1-3fecc27f5b00" targetNamespace="http://schemas.microsoft.com/office/2006/metadata/properties" ma:root="true" ma:fieldsID="8cc69697e94559cd3dd4de13b63598a5" ns2:_="">
    <xsd:import namespace="5477a0f6-754a-467f-89b1-3fecc27f5b00"/>
    <xsd:element name="properties">
      <xsd:complexType>
        <xsd:sequence>
          <xsd:element name="documentManagement">
            <xsd:complexType>
              <xsd:all>
                <xsd:element ref="ns2:Contactpersoon" minOccurs="0"/>
                <xsd:element ref="ns2:Datum_x0020_verzending" minOccurs="0"/>
                <xsd:element ref="ns2:wx_documentnumm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477a0f6-754a-467f-89b1-3fecc27f5b00" elementFormDefault="qualified">
    <xsd:import namespace="http://schemas.microsoft.com/office/2006/documentManagement/types"/>
    <xsd:element name="Contactpersoon" ma:index="2" nillable="true" ma:displayName="Contactpersoon/Behandelaar" ma:default="-" ma:format="Dropdown" ma:internalName="Contactpersoon">
      <xsd:simpleType>
        <xsd:union memberTypes="dms:Text">
          <xsd:simpleType>
            <xsd:restriction base="dms:Choice">
              <xsd:enumeration value="-"/>
              <xsd:enumeration value="drs. Maartje (M.) van Asch"/>
              <xsd:enumeration value="drs. Robert (R.) Barendse"/>
              <xsd:enumeration value="drs. Caroline (C.) van den Brekel"/>
              <xsd:enumeration value="mr. Alexander (A.F.) Crijns"/>
              <xsd:enumeration value="Marjolein (M.) Dekker"/>
              <xsd:enumeration value="mr. Karlijn (C.E.) Derksen"/>
              <xsd:enumeration value="Samantha (S.T.) van Dijkhuizen"/>
              <xsd:enumeration value="mr. Lilian (L.) de Groot"/>
              <xsd:enumeration value="drs. Theo (T.) Haasdijk"/>
              <xsd:enumeration value="mr. Anne Marie (A.M.L.) Hopmans"/>
              <xsd:enumeration value="Harmen (H.) Huijgen"/>
              <xsd:enumeration value="Dino (D.) Jongsma"/>
              <xsd:enumeration value="Vera (V.L.) de Joode- Brakema"/>
              <xsd:enumeration value="mr. Alexander (A.B.) van Kinschot"/>
              <xsd:enumeration value="mr. Ingrid (I.M.) van Kinschot"/>
              <xsd:enumeration value="mr. José (J.H.M.) Klerks"/>
              <xsd:enumeration value="Renée (P.A.) van 't Klooster"/>
              <xsd:enumeration value="Corrie (C) Kooijman"/>
              <xsd:enumeration value="Rob (R) Koster"/>
              <xsd:enumeration value="Patricia (P.) Kosterman"/>
              <xsd:enumeration value="Hanneke (J.G.V.) de Kruijff"/>
              <xsd:enumeration value="mr. Joyce (J.C.M.) Kuijpers"/>
              <xsd:enumeration value="mr. Maaike (M.) Langerak"/>
              <xsd:enumeration value="Jan Willem (J.W.) Le Febre"/>
              <xsd:enumeration value="Marian (H.G.) Leijnse - Evenhuis"/>
              <xsd:enumeration value="Larisa (L.C.P.) Looman"/>
              <xsd:enumeration value="mr. Annemarie (A.) Ludwig"/>
              <xsd:enumeration value="mr. Fatima (F.) Madani"/>
              <xsd:enumeration value="Daniël (D.) Reinsma"/>
              <xsd:enumeration value="mr. Inge (I.I.J.) Slangen"/>
              <xsd:enumeration value="Anne (A.) van der Sluis"/>
              <xsd:enumeration value="mr. Brigitte (B.) Sprokholt"/>
              <xsd:enumeration value="mr. Sandra (A.M.) Stalmeier"/>
              <xsd:enumeration value="Yvonne (Y.) Stufano-van der Steen"/>
              <xsd:enumeration value="mr. Adriaan (A.J.) Taselaar"/>
              <xsd:enumeration value="drs. Hanneke (J.H.M.M.) Verheijde"/>
              <xsd:enumeration value="Chris (C.W.) van der Vliet"/>
              <xsd:enumeration value="Ellen (E.) de Vries"/>
              <xsd:enumeration value="Hylke (H.) Warners"/>
              <xsd:enumeration value="Nelleke (P.J.) Starink"/>
              <xsd:enumeration value="Margret (M.A.M.) de Wit"/>
              <xsd:enumeration value="Ellen (E.) van Zeeland"/>
            </xsd:restriction>
          </xsd:simpleType>
        </xsd:union>
      </xsd:simpleType>
    </xsd:element>
    <xsd:element name="Datum_x0020_verzending" ma:index="3" nillable="true" ma:displayName="Datum verzending" ma:format="DateOnly" ma:internalName="Datum_x0020_verzending">
      <xsd:simpleType>
        <xsd:restriction base="dms:DateTime"/>
      </xsd:simpleType>
    </xsd:element>
    <xsd:element name="wx_documentnummer" ma:index="4" nillable="true" ma:displayName="Documentnummer" ma:internalName="wx_documentnumm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D4BA6-5A50-49F0-A31C-2BC0910A0AAA}">
  <ds:schemaRefs>
    <ds:schemaRef ds:uri="5477a0f6-754a-467f-89b1-3fecc27f5b0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530641-91B7-4AB0-BFA5-332431761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7a0f6-754a-467f-89b1-3fecc27f5b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219EBA8-0CE7-47F5-AAB7-1321825FE7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Powerpoint-LAD</Template>
  <TotalTime>526</TotalTime>
  <Words>304</Words>
  <Application>Microsoft Office PowerPoint</Application>
  <PresentationFormat>Presentación en pantalla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Office-thema</vt:lpstr>
      <vt:lpstr>An updated picture of female docters’ life and work in The Netherlands</vt:lpstr>
      <vt:lpstr>Results of the survey</vt:lpstr>
      <vt:lpstr>Results of the survey</vt:lpstr>
      <vt:lpstr>Results of the survey</vt:lpstr>
      <vt:lpstr>Results of the survey</vt:lpstr>
      <vt:lpstr>The position of women in general</vt:lpstr>
    </vt:vector>
  </TitlesOfParts>
  <Company>Member Since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Hylke Warners (FBZ)</dc:creator>
  <cp:lastModifiedBy>Francisco Miralles</cp:lastModifiedBy>
  <cp:revision>3</cp:revision>
  <dcterms:created xsi:type="dcterms:W3CDTF">2019-04-09T11:57:21Z</dcterms:created>
  <dcterms:modified xsi:type="dcterms:W3CDTF">2019-06-13T11:35:31Z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0x0101008D9735EC3BFF4768896A45CEB68EE134003880D168E6B9534F88987F9B78297108110016E9B98753AD17479A85404F1F122053</vt:lpwstr>
  </property>
</Properties>
</file>