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58" r:id="rId2"/>
    <p:sldId id="259" r:id="rId3"/>
    <p:sldId id="271" r:id="rId4"/>
    <p:sldId id="262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LS" initials="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287"/>
    <a:srgbClr val="149479"/>
    <a:srgbClr val="7ABC32"/>
    <a:srgbClr val="92D050"/>
    <a:srgbClr val="00CC99"/>
    <a:srgbClr val="C5119A"/>
    <a:srgbClr val="D012A3"/>
    <a:srgbClr val="3399FF"/>
    <a:srgbClr val="84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01" autoAdjust="0"/>
    <p:restoredTop sz="94661" autoAdjust="0"/>
  </p:normalViewPr>
  <p:slideViewPr>
    <p:cSldViewPr snapToGrid="0">
      <p:cViewPr varScale="1">
        <p:scale>
          <a:sx n="97" d="100"/>
          <a:sy n="97" d="100"/>
        </p:scale>
        <p:origin x="1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HLS%20od%2012.12.17\FEMS\Napulj%202019\Obrada%20rezultata%20ankete%20%20tb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328121594068054E-2"/>
          <c:y val="0.28813817627635252"/>
          <c:w val="0.98167187840593195"/>
          <c:h val="0.59360380538942903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rgbClr val="E1658B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063-4CB6-86EC-7A8F5AA9E4CF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063-4CB6-86EC-7A8F5AA9E4CF}"/>
              </c:ext>
            </c:extLst>
          </c:dPt>
          <c:dLbls>
            <c:dLbl>
              <c:idx val="0"/>
              <c:layout>
                <c:manualLayout>
                  <c:x val="-1.6684752694887846E-2"/>
                  <c:y val="-7.993657042869645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WOMEN
62,8</a:t>
                    </a:r>
                  </a:p>
                  <a:p>
                    <a:pPr>
                      <a:defRPr sz="1050"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r>
                      <a:rPr lang="en-US" sz="9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n=2576</a:t>
                    </a:r>
                  </a:p>
                </c:rich>
              </c:tx>
              <c:spPr>
                <a:solidFill>
                  <a:srgbClr val="E1658B"/>
                </a:solidFill>
                <a:ln>
                  <a:solidFill>
                    <a:srgbClr val="4472C4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5063-4CB6-86EC-7A8F5AA9E4CF}"/>
                </c:ext>
              </c:extLst>
            </c:dLbl>
            <c:dLbl>
              <c:idx val="1"/>
              <c:layout>
                <c:manualLayout>
                  <c:x val="5.4440859732145713E-2"/>
                  <c:y val="-6.6259405074365688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50" baseline="0" dirty="0">
                        <a:solidFill>
                          <a:srgbClr val="FFC000"/>
                        </a:solidFill>
                      </a:rPr>
                      <a:t>MALE </a:t>
                    </a:r>
                  </a:p>
                  <a:p>
                    <a:pPr>
                      <a:defRPr sz="1050">
                        <a:solidFill>
                          <a:srgbClr val="FFC000"/>
                        </a:solidFill>
                      </a:defRPr>
                    </a:pPr>
                    <a:r>
                      <a:rPr lang="en-US" sz="1050" baseline="0" dirty="0">
                        <a:solidFill>
                          <a:srgbClr val="FFC000"/>
                        </a:solidFill>
                      </a:rPr>
                      <a:t>37,2%</a:t>
                    </a:r>
                  </a:p>
                  <a:p>
                    <a:pPr>
                      <a:defRPr sz="1050">
                        <a:solidFill>
                          <a:srgbClr val="FFC000"/>
                        </a:solidFill>
                      </a:defRPr>
                    </a:pPr>
                    <a:r>
                      <a:rPr lang="en-US" sz="900" baseline="0" dirty="0">
                        <a:solidFill>
                          <a:srgbClr val="FFC000"/>
                        </a:solidFill>
                      </a:rPr>
                      <a:t>n=1526</a:t>
                    </a:r>
                  </a:p>
                </c:rich>
              </c:tx>
              <c:spPr>
                <a:solidFill>
                  <a:srgbClr val="44546A">
                    <a:lumMod val="75000"/>
                  </a:srgbClr>
                </a:solidFill>
                <a:ln>
                  <a:solidFill>
                    <a:srgbClr val="ED7D3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9.0736071756447517E-2"/>
                      <c:h val="0.144360673665791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063-4CB6-86EC-7A8F5AA9E4CF}"/>
                </c:ext>
              </c:extLst>
            </c:dLbl>
            <c:spPr>
              <a:solidFill>
                <a:srgbClr val="44546A">
                  <a:lumMod val="75000"/>
                </a:srgbClr>
              </a:solidFill>
              <a:ln>
                <a:solidFill>
                  <a:srgbClr val="ED7D31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Tablice!$H$3:$H$4</c:f>
              <c:strCache>
                <c:ptCount val="2"/>
                <c:pt idx="0">
                  <c:v>WOMEN</c:v>
                </c:pt>
                <c:pt idx="1">
                  <c:v>MALE</c:v>
                </c:pt>
              </c:strCache>
            </c:strRef>
          </c:cat>
          <c:val>
            <c:numRef>
              <c:f>Tablice!$I$3:$I$4</c:f>
              <c:numCache>
                <c:formatCode>General</c:formatCode>
                <c:ptCount val="2"/>
                <c:pt idx="0">
                  <c:v>62.8</c:v>
                </c:pt>
                <c:pt idx="1">
                  <c:v>37.200000000000003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63-4CB6-86EC-7A8F5AA9E4CF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8,19%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4-4948-80B3-B0E85FF8FE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21,76%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04-4948-80B3-B0E85FF8FED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20,54%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04-4948-80B3-B0E85FF8FED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21,64%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4-4948-80B3-B0E85FF8FED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15,04%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204794703415034"/>
                      <c:h val="8.0858609937618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104-4948-80B3-B0E85FF8FED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10,02%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34675476191199E-2"/>
                      <c:h val="8.08586099376182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104-4948-80B3-B0E85FF8FED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2,81%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107662410069312E-2"/>
                      <c:h val="8.64728088212768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104-4948-80B3-B0E85FF8FED2}"/>
                </c:ext>
              </c:extLst>
            </c:dLbl>
            <c:spPr>
              <a:solidFill>
                <a:srgbClr val="052F61">
                  <a:alpha val="30000"/>
                </a:srgbClr>
              </a:solidFill>
              <a:ln>
                <a:solidFill>
                  <a:prstClr val="white">
                    <a:alpha val="50000"/>
                  </a:prst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solidFill>
                    <a:schemeClr val="accent1">
                      <a:alpha val="30000"/>
                    </a:schemeClr>
                  </a:solidFill>
                  <a:ln>
                    <a:solidFill>
                      <a:schemeClr val="lt1">
                        <a:alpha val="50000"/>
                      </a:schemeClr>
                    </a:solidFill>
                    <a:round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Slike!$A$148:$A$154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</c:strCache>
            </c:strRef>
          </c:cat>
          <c:val>
            <c:numRef>
              <c:f>Slike!$D$148:$D$154</c:f>
              <c:numCache>
                <c:formatCode>0.00</c:formatCode>
                <c:ptCount val="7"/>
                <c:pt idx="0">
                  <c:v>8.19</c:v>
                </c:pt>
                <c:pt idx="1">
                  <c:v>21.759999999999994</c:v>
                </c:pt>
                <c:pt idx="2">
                  <c:v>20.54</c:v>
                </c:pt>
                <c:pt idx="3">
                  <c:v>21.64</c:v>
                </c:pt>
                <c:pt idx="4">
                  <c:v>15.04</c:v>
                </c:pt>
                <c:pt idx="5">
                  <c:v>10.02</c:v>
                </c:pt>
                <c:pt idx="6">
                  <c:v>2.8099999999999992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4-4948-80B3-B0E85FF8FE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45108224"/>
        <c:axId val="45130496"/>
        <c:axId val="0"/>
      </c:bar3DChart>
      <c:catAx>
        <c:axId val="4510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130496"/>
        <c:crosses val="autoZero"/>
        <c:auto val="1"/>
        <c:lblAlgn val="ctr"/>
        <c:lblOffset val="100"/>
        <c:noMultiLvlLbl val="0"/>
      </c:catAx>
      <c:valAx>
        <c:axId val="45130496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45108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bg2">
            <a:lumMod val="75000"/>
          </a:schemeClr>
        </a:gs>
        <a:gs pos="100000">
          <a:schemeClr val="bg2">
            <a:shade val="96000"/>
            <a:satMod val="120000"/>
            <a:lumMod val="90000"/>
          </a:schemeClr>
        </a:gs>
      </a:gsLst>
      <a:lin ang="6120000" scaled="1"/>
    </a:gra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27,22%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35-4182-A294-FC97783C794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11,67%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35-4182-A294-FC97783C794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22,</a:t>
                    </a:r>
                    <a:r>
                      <a:rPr lang="en-US" dirty="0" err="1"/>
                      <a:t>22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35-4182-A294-FC97783C794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25,56%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35-4182-A294-FC97783C794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13,33%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35-4182-A294-FC97783C7943}"/>
                </c:ext>
              </c:extLst>
            </c:dLbl>
            <c:spPr>
              <a:solidFill>
                <a:srgbClr val="052F61">
                  <a:alpha val="30000"/>
                </a:srgbClr>
              </a:solidFill>
              <a:ln>
                <a:solidFill>
                  <a:prstClr val="white">
                    <a:alpha val="50000"/>
                  </a:prst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solidFill>
                    <a:schemeClr val="accent1">
                      <a:alpha val="30000"/>
                    </a:schemeClr>
                  </a:solidFill>
                  <a:ln>
                    <a:solidFill>
                      <a:schemeClr val="lt1">
                        <a:alpha val="50000"/>
                      </a:schemeClr>
                    </a:solidFill>
                    <a:round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Slike!$A$167:$A$171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Slike!$D$167:$D$171</c:f>
              <c:numCache>
                <c:formatCode>0.00</c:formatCode>
                <c:ptCount val="5"/>
                <c:pt idx="0">
                  <c:v>27.22</c:v>
                </c:pt>
                <c:pt idx="1">
                  <c:v>11.67</c:v>
                </c:pt>
                <c:pt idx="2">
                  <c:v>22.22</c:v>
                </c:pt>
                <c:pt idx="3">
                  <c:v>25.56</c:v>
                </c:pt>
                <c:pt idx="4">
                  <c:v>13.33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35-4182-A294-FC97783C79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44860928"/>
        <c:axId val="44862464"/>
        <c:axId val="0"/>
      </c:bar3DChart>
      <c:catAx>
        <c:axId val="4486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4862464"/>
        <c:crosses val="autoZero"/>
        <c:auto val="1"/>
        <c:lblAlgn val="ctr"/>
        <c:lblOffset val="100"/>
        <c:noMultiLvlLbl val="0"/>
      </c:catAx>
      <c:valAx>
        <c:axId val="4486246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4486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791648023198944E-2"/>
          <c:y val="9.657856710642658E-2"/>
          <c:w val="0.83211316153867054"/>
          <c:h val="0.8000271020526448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69E-47E9-866E-FAFCCD1E55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69E-47E9-866E-FAFCCD1E55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69E-47E9-866E-FAFCCD1E5507}"/>
              </c:ext>
            </c:extLst>
          </c:dPt>
          <c:dLbls>
            <c:dLbl>
              <c:idx val="0"/>
              <c:layout>
                <c:manualLayout>
                  <c:x val="-8.5774022290501059E-2"/>
                  <c:y val="6.815763734501856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228600" indent="-228600">
                      <a:buNone/>
                      <a:defRPr sz="1000" b="1" i="0" u="none" strike="noStrike" kern="1200" spc="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b="0" baseline="0" dirty="0">
                        <a:solidFill>
                          <a:srgbClr val="FFC000"/>
                        </a:solidFill>
                      </a:rPr>
                      <a:t>a) Not at all  </a:t>
                    </a:r>
                  </a:p>
                  <a:p>
                    <a:pPr marL="228600" indent="-228600">
                      <a:buNone/>
                      <a:defRPr>
                        <a:solidFill>
                          <a:srgbClr val="FFC000"/>
                        </a:solidFill>
                      </a:defRPr>
                    </a:pPr>
                    <a:endParaRPr lang="en-GB" sz="1200" baseline="0" dirty="0">
                      <a:solidFill>
                        <a:srgbClr val="FFC000"/>
                      </a:solidFill>
                    </a:endParaRPr>
                  </a:p>
                  <a:p>
                    <a:pPr marL="228600" indent="-228600">
                      <a:buNone/>
                      <a:defRPr>
                        <a:solidFill>
                          <a:srgbClr val="FFC000"/>
                        </a:solidFill>
                      </a:defRPr>
                    </a:pPr>
                    <a:r>
                      <a:rPr lang="en-GB" sz="1200" baseline="0" dirty="0">
                        <a:solidFill>
                          <a:srgbClr val="FFC000"/>
                        </a:solidFill>
                      </a:rPr>
                      <a:t>22,78%</a:t>
                    </a:r>
                  </a:p>
                </c:rich>
              </c:tx>
              <c:spPr>
                <a:solidFill>
                  <a:schemeClr val="bg2">
                    <a:lumMod val="50000"/>
                  </a:schemeClr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 marL="228600" indent="-228600">
                    <a:buNone/>
                    <a:defRPr sz="1000" b="1" i="0" u="none" strike="noStrike" kern="1200" spc="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9E-47E9-866E-FAFCCD1E5507}"/>
                </c:ext>
              </c:extLst>
            </c:dLbl>
            <c:dLbl>
              <c:idx val="1"/>
              <c:layout>
                <c:manualLayout>
                  <c:x val="-6.627992631538715E-2"/>
                  <c:y val="-0.143131038424538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000" b="0" baseline="0" dirty="0"/>
                      <a:t>b) </a:t>
                    </a:r>
                    <a:r>
                      <a:rPr lang="en-GB" b="0" baseline="0" dirty="0"/>
                      <a:t>No at the moment, but growing attention</a:t>
                    </a:r>
                    <a:r>
                      <a:rPr lang="en-GB" baseline="0" dirty="0"/>
                      <a:t>
</a:t>
                    </a:r>
                  </a:p>
                  <a:p>
                    <a:pPr>
                      <a:defRPr sz="1000" b="1" i="0" u="none" strike="noStrike" kern="1200" spc="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200" baseline="0" dirty="0"/>
                      <a:t>45,56%</a:t>
                    </a:r>
                    <a:endParaRPr lang="en-GB" baseline="0" dirty="0"/>
                  </a:p>
                </c:rich>
              </c:tx>
              <c:spPr>
                <a:solidFill>
                  <a:schemeClr val="accent2">
                    <a:lumMod val="75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9E-47E9-866E-FAFCCD1E5507}"/>
                </c:ext>
              </c:extLst>
            </c:dLbl>
            <c:dLbl>
              <c:idx val="2"/>
              <c:layout>
                <c:manualLayout>
                  <c:x val="5.8482287925341658E-2"/>
                  <c:y val="-3.40788186725092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b="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c) Yes, there is awareness regarding women authority</a:t>
                    </a:r>
                  </a:p>
                  <a:p>
                    <a:pPr>
                      <a:defRPr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r>
                      <a:rPr lang="en-GB" b="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GB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
</a:t>
                    </a:r>
                    <a:r>
                      <a:rPr lang="en-GB" sz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31,67%</a:t>
                    </a:r>
                    <a:endParaRPr lang="en-GB" baseline="0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solidFill>
                  <a:srgbClr val="16A287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9E-47E9-866E-FAFCCD1E5507}"/>
                </c:ext>
              </c:extLst>
            </c:dLbl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Slike!$A$185:$A$187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Slike!$D$185:$D$187</c:f>
              <c:numCache>
                <c:formatCode>0.00</c:formatCode>
                <c:ptCount val="3"/>
                <c:pt idx="0">
                  <c:v>22.777777777777779</c:v>
                </c:pt>
                <c:pt idx="1">
                  <c:v>45.555555555555557</c:v>
                </c:pt>
                <c:pt idx="2">
                  <c:v>31.666666666666664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9E-47E9-866E-FAFCCD1E550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834728134606167E-2"/>
          <c:y val="0.19731290590173747"/>
          <c:w val="0.8432196733804812"/>
          <c:h val="0.8026614622870618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43A-4FA6-A181-AD5F331832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43A-4FA6-A181-AD5F331832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43A-4FA6-A181-AD5F331832C5}"/>
              </c:ext>
            </c:extLst>
          </c:dPt>
          <c:dLbls>
            <c:dLbl>
              <c:idx val="0"/>
              <c:layout>
                <c:manualLayout>
                  <c:x val="0.11556518598772121"/>
                  <c:y val="-0.20057513641819519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 marL="228600" indent="-228600">
                      <a:buNone/>
                      <a:defRPr sz="12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aseline="0" dirty="0">
                        <a:solidFill>
                          <a:srgbClr val="FFC000"/>
                        </a:solidFill>
                      </a:rPr>
                      <a:t>a) No</a:t>
                    </a:r>
                  </a:p>
                  <a:p>
                    <a:pPr marL="228600" indent="-228600">
                      <a:buNone/>
                      <a:defRPr sz="1200">
                        <a:solidFill>
                          <a:srgbClr val="FFC000"/>
                        </a:solidFill>
                      </a:defRPr>
                    </a:pPr>
                    <a:r>
                      <a:rPr lang="en-US" sz="1200" baseline="0" dirty="0">
                        <a:solidFill>
                          <a:srgbClr val="FFC000"/>
                        </a:solidFill>
                      </a:rPr>
                      <a:t>
22,78%</a:t>
                    </a:r>
                  </a:p>
                </c:rich>
              </c:tx>
              <c:spPr>
                <a:solidFill>
                  <a:srgbClr val="146194">
                    <a:lumMod val="50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 marL="228600" indent="-228600">
                    <a:buNone/>
                    <a:defRPr sz="12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43A-4FA6-A181-AD5F331832C5}"/>
                </c:ext>
              </c:extLst>
            </c:dLbl>
            <c:dLbl>
              <c:idx val="1"/>
              <c:layout>
                <c:manualLayout>
                  <c:x val="2.3113037197544241E-2"/>
                  <c:y val="3.288121234842280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dirty="0"/>
                      <a:t>b)</a:t>
                    </a:r>
                    <a:r>
                      <a:rPr lang="en-US" sz="1000" baseline="0" dirty="0"/>
                      <a:t> </a:t>
                    </a:r>
                    <a:r>
                      <a:rPr lang="en-US" sz="1000" dirty="0"/>
                      <a:t>National laws</a:t>
                    </a:r>
                  </a:p>
                  <a:p>
                    <a:pPr>
                      <a:defRPr sz="1200">
                        <a:solidFill>
                          <a:srgbClr val="FFC000"/>
                        </a:solidFill>
                      </a:defRPr>
                    </a:pPr>
                    <a:r>
                      <a:rPr lang="en-US" baseline="0" dirty="0"/>
                      <a:t>
45,56%</a:t>
                    </a:r>
                  </a:p>
                </c:rich>
              </c:tx>
              <c:spPr>
                <a:solidFill>
                  <a:srgbClr val="A50E82">
                    <a:lumMod val="75000"/>
                  </a:srgbClr>
                </a:solidFill>
                <a:ln>
                  <a:solidFill>
                    <a:srgbClr val="146194">
                      <a:lumMod val="50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43A-4FA6-A181-AD5F331832C5}"/>
                </c:ext>
              </c:extLst>
            </c:dLbl>
            <c:dLbl>
              <c:idx val="2"/>
              <c:layout>
                <c:manualLayout>
                  <c:x val="0.14301180391454318"/>
                  <c:y val="-2.9593091113580508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000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c) Trade Union agreements</a:t>
                    </a:r>
                    <a:r>
                      <a:rPr lang="en-GB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
31,67%</a:t>
                    </a:r>
                  </a:p>
                </c:rich>
              </c:tx>
              <c:spPr>
                <a:solidFill>
                  <a:srgbClr val="14967C">
                    <a:lumMod val="60000"/>
                    <a:lumOff val="40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643A-4FA6-A181-AD5F331832C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52F61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Slike!$A$202:$A$204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Slike!$D$202:$D$204</c:f>
              <c:numCache>
                <c:formatCode>0.00</c:formatCode>
                <c:ptCount val="3"/>
                <c:pt idx="0">
                  <c:v>87.75</c:v>
                </c:pt>
                <c:pt idx="1">
                  <c:v>8.83</c:v>
                </c:pt>
                <c:pt idx="2">
                  <c:v>3.42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43A-4FA6-A181-AD5F331832C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List1!$B$39</c:f>
              <c:strCache>
                <c:ptCount val="1"/>
                <c:pt idx="0">
                  <c:v>ALL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839971156003261E-2"/>
                  <c:y val="-2.850768493314778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baseline="0">
                        <a:solidFill>
                          <a:schemeClr val="tx1"/>
                        </a:solidFill>
                      </a:rPr>
                      <a:t>ALL</a:t>
                    </a:r>
                  </a:p>
                  <a:p>
                    <a:r>
                      <a:rPr lang="en-US" sz="1200" b="1" baseline="0">
                        <a:solidFill>
                          <a:schemeClr val="tx1"/>
                        </a:solidFill>
                      </a:rPr>
                      <a:t>22,21%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62-4DD6-8060-1F668BAF4A97}"/>
                </c:ext>
              </c:extLst>
            </c:dLbl>
            <c:dLbl>
              <c:idx val="1"/>
              <c:layout>
                <c:manualLayout>
                  <c:x val="1.0839971156003261E-2"/>
                  <c:y val="-7.7748231635857501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baseline="0" dirty="0">
                        <a:solidFill>
                          <a:schemeClr val="tx1"/>
                        </a:solidFill>
                      </a:rPr>
                      <a:t>ALL </a:t>
                    </a:r>
                  </a:p>
                  <a:p>
                    <a:r>
                      <a:rPr lang="en-US" sz="1200" b="1" baseline="0" dirty="0">
                        <a:solidFill>
                          <a:schemeClr val="tx1"/>
                        </a:solidFill>
                      </a:rPr>
                      <a:t>35,47%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62-4DD6-8060-1F668BAF4A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200" b="1" baseline="0">
                        <a:solidFill>
                          <a:schemeClr val="tx1"/>
                        </a:solidFill>
                      </a:rPr>
                      <a:t>ALL</a:t>
                    </a:r>
                  </a:p>
                  <a:p>
                    <a:r>
                      <a:rPr lang="en-US" sz="1200" b="1" baseline="0">
                        <a:solidFill>
                          <a:schemeClr val="tx1"/>
                        </a:solidFill>
                      </a:rPr>
                      <a:t>29,09%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62-4DD6-8060-1F668BAF4A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200" b="1" baseline="0">
                        <a:solidFill>
                          <a:schemeClr val="tx1"/>
                        </a:solidFill>
                      </a:rPr>
                      <a:t>ALL</a:t>
                    </a:r>
                  </a:p>
                  <a:p>
                    <a:r>
                      <a:rPr lang="en-US" sz="1200" b="1" baseline="0">
                        <a:solidFill>
                          <a:schemeClr val="tx1"/>
                        </a:solidFill>
                      </a:rPr>
                      <a:t>13,23%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62-4DD6-8060-1F668BAF4A97}"/>
                </c:ext>
              </c:extLst>
            </c:dLbl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List1!$A$40:$A$43</c:f>
              <c:strCache>
                <c:ptCount val="4"/>
                <c:pt idx="0">
                  <c:v>25-35 y.</c:v>
                </c:pt>
                <c:pt idx="1">
                  <c:v>36-49 y.</c:v>
                </c:pt>
                <c:pt idx="2">
                  <c:v>50-60 y.</c:v>
                </c:pt>
                <c:pt idx="3">
                  <c:v>&gt;=61 y. </c:v>
                </c:pt>
              </c:strCache>
            </c:strRef>
          </c:cat>
          <c:val>
            <c:numRef>
              <c:f>List1!$B$40:$B$43</c:f>
              <c:numCache>
                <c:formatCode>General</c:formatCode>
                <c:ptCount val="4"/>
                <c:pt idx="0">
                  <c:v>22.21</c:v>
                </c:pt>
                <c:pt idx="1">
                  <c:v>35.47</c:v>
                </c:pt>
                <c:pt idx="2">
                  <c:v>29.09</c:v>
                </c:pt>
                <c:pt idx="3">
                  <c:v>13.229999999999999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62-4DD6-8060-1F668BAF4A97}"/>
            </c:ext>
          </c:extLst>
        </c:ser>
        <c:ser>
          <c:idx val="1"/>
          <c:order val="1"/>
          <c:tx>
            <c:strRef>
              <c:f>List1!$C$39</c:f>
              <c:strCache>
                <c:ptCount val="1"/>
                <c:pt idx="0">
                  <c:v>F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453294874671011E-2"/>
                  <c:y val="9.070627024183373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</a:t>
                    </a:r>
                  </a:p>
                  <a:p>
                    <a:r>
                      <a:rPr lang="en-US" dirty="0"/>
                      <a:t>17,9%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62-4DD6-8060-1F668BAF4A97}"/>
                </c:ext>
              </c:extLst>
            </c:dLbl>
            <c:dLbl>
              <c:idx val="1"/>
              <c:layout>
                <c:manualLayout>
                  <c:x val="0"/>
                  <c:y val="0.1114391320113957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</a:t>
                    </a:r>
                  </a:p>
                  <a:p>
                    <a:r>
                      <a:rPr lang="en-US" dirty="0"/>
                      <a:t>18,91%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62-4DD6-8060-1F668BAF4A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F</a:t>
                    </a:r>
                  </a:p>
                  <a:p>
                    <a:r>
                      <a:rPr lang="en-US" dirty="0"/>
                      <a:t>17,89%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62-4DD6-8060-1F668BAF4A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F</a:t>
                    </a:r>
                  </a:p>
                  <a:p>
                    <a:r>
                      <a:rPr lang="en-US" dirty="0"/>
                      <a:t>8,44%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62-4DD6-8060-1F668BAF4A97}"/>
                </c:ext>
              </c:extLst>
            </c:dLbl>
            <c:spPr>
              <a:solidFill>
                <a:schemeClr val="bg2">
                  <a:lumMod val="50000"/>
                </a:schemeClr>
              </a:solidFill>
            </c:spPr>
            <c:txPr>
              <a:bodyPr/>
              <a:lstStyle/>
              <a:p>
                <a:pPr>
                  <a:defRPr sz="1200" b="1" baseline="0">
                    <a:solidFill>
                      <a:srgbClr val="C5119A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List1!$A$40:$A$43</c:f>
              <c:strCache>
                <c:ptCount val="4"/>
                <c:pt idx="0">
                  <c:v>25-35 y.</c:v>
                </c:pt>
                <c:pt idx="1">
                  <c:v>36-49 y.</c:v>
                </c:pt>
                <c:pt idx="2">
                  <c:v>50-60 y.</c:v>
                </c:pt>
                <c:pt idx="3">
                  <c:v>&gt;=61 y. </c:v>
                </c:pt>
              </c:strCache>
            </c:strRef>
          </c:cat>
          <c:val>
            <c:numRef>
              <c:f>List1!$C$40:$C$43</c:f>
              <c:numCache>
                <c:formatCode>General</c:formatCode>
                <c:ptCount val="4"/>
                <c:pt idx="0">
                  <c:v>17.899999999999999</c:v>
                </c:pt>
                <c:pt idx="1">
                  <c:v>18.91</c:v>
                </c:pt>
                <c:pt idx="2">
                  <c:v>17.89</c:v>
                </c:pt>
                <c:pt idx="3">
                  <c:v>8.44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F62-4DD6-8060-1F668BAF4A97}"/>
            </c:ext>
          </c:extLst>
        </c:ser>
        <c:ser>
          <c:idx val="2"/>
          <c:order val="2"/>
          <c:tx>
            <c:strRef>
              <c:f>List1!$D$39</c:f>
              <c:strCache>
                <c:ptCount val="1"/>
                <c:pt idx="0">
                  <c:v>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64663301533714E-2"/>
                  <c:y val="1.29580386059762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M</a:t>
                    </a:r>
                  </a:p>
                  <a:p>
                    <a:r>
                      <a:rPr lang="en-US" sz="1200" b="1" dirty="0"/>
                      <a:t>4,31%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62-4DD6-8060-1F668BAF4A97}"/>
                </c:ext>
              </c:extLst>
            </c:dLbl>
            <c:dLbl>
              <c:idx val="1"/>
              <c:layout>
                <c:manualLayout>
                  <c:x val="2.1679942312006529E-2"/>
                  <c:y val="0.173637717320081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</a:t>
                    </a:r>
                  </a:p>
                  <a:p>
                    <a:r>
                      <a:rPr lang="en-US" dirty="0"/>
                      <a:t>16,56%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62-4DD6-8060-1F668BAF4A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M</a:t>
                    </a:r>
                  </a:p>
                  <a:p>
                    <a:r>
                      <a:rPr lang="en-US" dirty="0"/>
                      <a:t>11,2%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62-4DD6-8060-1F668BAF4A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M</a:t>
                    </a:r>
                  </a:p>
                  <a:p>
                    <a:r>
                      <a:rPr lang="en-US" dirty="0"/>
                      <a:t>4,79%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62-4DD6-8060-1F668BAF4A97}"/>
                </c:ext>
              </c:extLst>
            </c:dLbl>
            <c:spPr>
              <a:solidFill>
                <a:schemeClr val="bg2">
                  <a:lumMod val="50000"/>
                </a:schemeClr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00CC99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List1!$A$40:$A$43</c:f>
              <c:strCache>
                <c:ptCount val="4"/>
                <c:pt idx="0">
                  <c:v>25-35 y.</c:v>
                </c:pt>
                <c:pt idx="1">
                  <c:v>36-49 y.</c:v>
                </c:pt>
                <c:pt idx="2">
                  <c:v>50-60 y.</c:v>
                </c:pt>
                <c:pt idx="3">
                  <c:v>&gt;=61 y. </c:v>
                </c:pt>
              </c:strCache>
            </c:strRef>
          </c:cat>
          <c:val>
            <c:numRef>
              <c:f>List1!$D$40:$D$43</c:f>
              <c:numCache>
                <c:formatCode>General</c:formatCode>
                <c:ptCount val="4"/>
                <c:pt idx="0">
                  <c:v>4.3099999999999996</c:v>
                </c:pt>
                <c:pt idx="1">
                  <c:v>16.559999999999999</c:v>
                </c:pt>
                <c:pt idx="2">
                  <c:v>11.2</c:v>
                </c:pt>
                <c:pt idx="3">
                  <c:v>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F62-4DD6-8060-1F668BAF4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540608"/>
        <c:axId val="39542144"/>
        <c:axId val="0"/>
      </c:bar3DChart>
      <c:catAx>
        <c:axId val="3954060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FFC000"/>
                </a:solidFill>
              </a:defRPr>
            </a:pPr>
            <a:endParaRPr lang="es-ES"/>
          </a:p>
        </c:txPr>
        <c:crossAx val="39542144"/>
        <c:crosses val="autoZero"/>
        <c:auto val="1"/>
        <c:lblAlgn val="ctr"/>
        <c:lblOffset val="100"/>
        <c:noMultiLvlLbl val="0"/>
      </c:catAx>
      <c:valAx>
        <c:axId val="39542144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FFC000"/>
                </a:solidFill>
              </a:defRPr>
            </a:pPr>
            <a:endParaRPr lang="es-ES"/>
          </a:p>
        </c:txPr>
        <c:crossAx val="395406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379628909312215E-2"/>
          <c:y val="2.1027126649056552E-2"/>
          <c:w val="0.94642056545670628"/>
          <c:h val="0.819458346894134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Slike!$B$51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399611267962999E-3"/>
                  <c:y val="-2.4031001884636118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/>
                      <a:t>WOMEN</a:t>
                    </a:r>
                    <a:r>
                      <a:rPr lang="en-US" dirty="0"/>
                      <a:t> </a:t>
                    </a:r>
                  </a:p>
                  <a:p>
                    <a:r>
                      <a:rPr lang="en-US" dirty="0"/>
                      <a:t>30,6%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7A-4ACB-B0BB-7F9BD57D2E60}"/>
                </c:ext>
              </c:extLst>
            </c:dLbl>
            <c:dLbl>
              <c:idx val="1"/>
              <c:layout>
                <c:manualLayout>
                  <c:x val="3.0400209685507657E-3"/>
                  <c:y val="-8.41083883334216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WOMEN</a:t>
                    </a:r>
                  </a:p>
                  <a:p>
                    <a:r>
                      <a:rPr lang="en-US" dirty="0"/>
                      <a:t> 54,47%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27511289146978"/>
                      <c:h val="0.1130668099696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77A-4ACB-B0BB-7F9BD57D2E60}"/>
                </c:ext>
              </c:extLst>
            </c:dLbl>
            <c:spPr>
              <a:solidFill>
                <a:srgbClr val="A50E82">
                  <a:lumMod val="40000"/>
                  <a:lumOff val="6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Slike!$A$52:$A$53</c:f>
              <c:strCache>
                <c:ptCount val="2"/>
                <c:pt idx="0">
                  <c:v>University Hospitals</c:v>
                </c:pt>
                <c:pt idx="1">
                  <c:v>General Hospitals</c:v>
                </c:pt>
              </c:strCache>
            </c:strRef>
          </c:cat>
          <c:val>
            <c:numRef>
              <c:f>Slike!$B$52:$B$53</c:f>
              <c:numCache>
                <c:formatCode>0.0</c:formatCode>
                <c:ptCount val="2"/>
                <c:pt idx="0">
                  <c:v>30.6</c:v>
                </c:pt>
                <c:pt idx="1">
                  <c:v>54.4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A-4ACB-B0BB-7F9BD57D2E60}"/>
            </c:ext>
          </c:extLst>
        </c:ser>
        <c:ser>
          <c:idx val="1"/>
          <c:order val="1"/>
          <c:tx>
            <c:strRef>
              <c:f>Slike!$C$51</c:f>
              <c:strCache>
                <c:ptCount val="1"/>
                <c:pt idx="0">
                  <c:v>MAN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679825070583355E-2"/>
                  <c:y val="-6.007750471159028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MAN</a:t>
                    </a:r>
                  </a:p>
                  <a:p>
                    <a:r>
                      <a:rPr lang="en-US" dirty="0"/>
                      <a:t>  69,4%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7A-4ACB-B0BB-7F9BD57D2E60}"/>
                </c:ext>
              </c:extLst>
            </c:dLbl>
            <c:dLbl>
              <c:idx val="1"/>
              <c:layout>
                <c:manualLayout>
                  <c:x val="5.1679339155537095E-2"/>
                  <c:y val="-9.4622069920754504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MAN</a:t>
                    </a:r>
                  </a:p>
                  <a:p>
                    <a:r>
                      <a:rPr lang="en-US" sz="1200" dirty="0"/>
                      <a:t> 48,53%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90814649740226"/>
                      <c:h val="0.107059059498490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77A-4ACB-B0BB-7F9BD57D2E60}"/>
                </c:ext>
              </c:extLst>
            </c:dLbl>
            <c:spPr>
              <a:solidFill>
                <a:srgbClr val="052F61">
                  <a:lumMod val="75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Slike!$A$52:$A$53</c:f>
              <c:strCache>
                <c:ptCount val="2"/>
                <c:pt idx="0">
                  <c:v>University Hospitals</c:v>
                </c:pt>
                <c:pt idx="1">
                  <c:v>General Hospitals</c:v>
                </c:pt>
              </c:strCache>
            </c:strRef>
          </c:cat>
          <c:val>
            <c:numRef>
              <c:f>Slike!$C$52:$C$53</c:f>
              <c:numCache>
                <c:formatCode>0.0</c:formatCode>
                <c:ptCount val="2"/>
                <c:pt idx="0">
                  <c:v>69.400000000000006</c:v>
                </c:pt>
                <c:pt idx="1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7A-4ACB-B0BB-7F9BD57D2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252928"/>
        <c:axId val="40254464"/>
        <c:axId val="0"/>
      </c:bar3DChart>
      <c:catAx>
        <c:axId val="402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254464"/>
        <c:crosses val="autoZero"/>
        <c:auto val="1"/>
        <c:lblAlgn val="ctr"/>
        <c:lblOffset val="100"/>
        <c:noMultiLvlLbl val="0"/>
      </c:catAx>
      <c:valAx>
        <c:axId val="4025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025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069719782287604E-2"/>
          <c:y val="0.10482785325827602"/>
          <c:w val="0.85618315815051982"/>
          <c:h val="0.8288243494522347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E1658B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FCA-4617-8C20-271B9C980C37}"/>
              </c:ext>
            </c:extLst>
          </c:dPt>
          <c:dPt>
            <c:idx val="1"/>
            <c:bubble3D val="0"/>
            <c:explosion val="19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FCA-4617-8C20-271B9C980C37}"/>
              </c:ext>
            </c:extLst>
          </c:dPt>
          <c:dLbls>
            <c:dLbl>
              <c:idx val="0"/>
              <c:layout>
                <c:manualLayout>
                  <c:x val="-0.10752692724025373"/>
                  <c:y val="-0.30014443655653789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WOMEN</a:t>
                    </a:r>
                    <a:r>
                      <a:rPr lang="en-US" dirty="0"/>
                      <a:t> </a:t>
                    </a:r>
                    <a:r>
                      <a:rPr lang="en-US" sz="1400" dirty="0"/>
                      <a:t>58,34%</a:t>
                    </a:r>
                  </a:p>
                  <a:p>
                    <a:pPr>
                      <a:defRPr/>
                    </a:pPr>
                    <a:r>
                      <a:rPr lang="en-US" baseline="0" dirty="0"/>
                      <a:t>(n </a:t>
                    </a:r>
                    <a:r>
                      <a:rPr lang="en-US" dirty="0"/>
                      <a:t>= 2028)</a:t>
                    </a:r>
                  </a:p>
                </c:rich>
              </c:tx>
              <c:spPr>
                <a:solidFill>
                  <a:srgbClr val="A50E82">
                    <a:lumMod val="40000"/>
                    <a:lumOff val="60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FCA-4617-8C20-271B9C980C37}"/>
                </c:ext>
              </c:extLst>
            </c:dLbl>
            <c:dLbl>
              <c:idx val="1"/>
              <c:layout>
                <c:manualLayout>
                  <c:x val="5.6451636801133201E-2"/>
                  <c:y val="-9.620013992196722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FFC000"/>
                        </a:solidFill>
                      </a:rPr>
                      <a:t>MEN </a:t>
                    </a:r>
                    <a:r>
                      <a:rPr lang="en-US" sz="1400" dirty="0">
                        <a:solidFill>
                          <a:srgbClr val="FFC000"/>
                        </a:solidFill>
                      </a:rPr>
                      <a:t>41,66%</a:t>
                    </a:r>
                  </a:p>
                  <a:p>
                    <a:pPr>
                      <a:defRPr>
                        <a:solidFill>
                          <a:schemeClr val="accent1"/>
                        </a:solidFill>
                      </a:defRPr>
                    </a:pPr>
                    <a:r>
                      <a:rPr lang="en-US" dirty="0">
                        <a:solidFill>
                          <a:srgbClr val="FFC000"/>
                        </a:solidFill>
                      </a:rPr>
                      <a:t>(n = 1448)</a:t>
                    </a:r>
                    <a:r>
                      <a:rPr lang="en-US" baseline="0" dirty="0">
                        <a:solidFill>
                          <a:srgbClr val="FFC000"/>
                        </a:solidFill>
                      </a:rPr>
                      <a:t> </a:t>
                    </a:r>
                  </a:p>
                </c:rich>
              </c:tx>
              <c:spPr>
                <a:solidFill>
                  <a:srgbClr val="052F61">
                    <a:lumMod val="50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2FCA-4617-8C20-271B9C980C37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52F61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Slike!$A$74:$A$75</c:f>
              <c:strCache>
                <c:ptCount val="2"/>
                <c:pt idx="0">
                  <c:v>WOMEN</c:v>
                </c:pt>
                <c:pt idx="1">
                  <c:v>MAN</c:v>
                </c:pt>
              </c:strCache>
            </c:strRef>
          </c:cat>
          <c:val>
            <c:numRef>
              <c:f>Slike!$B$74:$B$75</c:f>
              <c:numCache>
                <c:formatCode>General</c:formatCode>
                <c:ptCount val="2"/>
                <c:pt idx="0">
                  <c:v>2028</c:v>
                </c:pt>
                <c:pt idx="1">
                  <c:v>1448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CA-4617-8C20-271B9C980C37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E1658B"/>
            </a:solidFill>
          </c:spPr>
          <c:dPt>
            <c:idx val="0"/>
            <c:bubble3D val="0"/>
            <c:explosion val="12"/>
            <c:spPr>
              <a:solidFill>
                <a:srgbClr val="E1658B"/>
              </a:solidFill>
              <a:ln w="15875">
                <a:solidFill>
                  <a:srgbClr val="E1658B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5875">
                <a:bevelT w="127000" h="127000"/>
                <a:bevelB w="127000" h="127000"/>
                <a:contourClr>
                  <a:srgbClr val="E1658B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98-4987-9EDC-79F0D209883A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5875">
                <a:solidFill>
                  <a:schemeClr val="accent1">
                    <a:lumMod val="50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 contourW="15875">
                <a:bevelT w="127000" h="127000"/>
                <a:bevelB w="127000" h="127000"/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98-4987-9EDC-79F0D209883A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i="0" baseline="0" dirty="0"/>
                      <a:t>WOMEN</a:t>
                    </a:r>
                  </a:p>
                  <a:p>
                    <a:pPr>
                      <a:defRPr sz="12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en-US" sz="1400" dirty="0"/>
                      <a:t>33,33%</a:t>
                    </a:r>
                  </a:p>
                  <a:p>
                    <a:pPr>
                      <a:defRPr sz="1200">
                        <a:solidFill>
                          <a:schemeClr val="accent1">
                            <a:lumMod val="50000"/>
                          </a:schemeClr>
                        </a:solidFill>
                      </a:defRPr>
                    </a:pPr>
                    <a:r>
                      <a:rPr lang="en-US" sz="1000" b="0" baseline="0" dirty="0"/>
                      <a:t>(n = 5)</a:t>
                    </a:r>
                    <a:endParaRPr lang="en-US" sz="1000" b="0" dirty="0"/>
                  </a:p>
                </c:rich>
              </c:tx>
              <c:spPr>
                <a:solidFill>
                  <a:srgbClr val="E1658B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98-4987-9EDC-79F0D209883A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FC000"/>
                        </a:solidFill>
                      </a:rPr>
                      <a:t>MEN  </a:t>
                    </a:r>
                  </a:p>
                  <a:p>
                    <a:pPr>
                      <a:defRPr sz="1200">
                        <a:solidFill>
                          <a:srgbClr val="FFC000"/>
                        </a:solidFill>
                      </a:defRPr>
                    </a:pPr>
                    <a:r>
                      <a:rPr lang="en-US" sz="1400" baseline="0" dirty="0">
                        <a:solidFill>
                          <a:srgbClr val="FFC000"/>
                        </a:solidFill>
                      </a:rPr>
                      <a:t>66,66%</a:t>
                    </a:r>
                  </a:p>
                  <a:p>
                    <a:pPr>
                      <a:defRPr sz="1200">
                        <a:solidFill>
                          <a:srgbClr val="FFC000"/>
                        </a:solidFill>
                      </a:defRPr>
                    </a:pPr>
                    <a:r>
                      <a:rPr lang="en-US" sz="1000" b="0" baseline="0" dirty="0">
                        <a:solidFill>
                          <a:srgbClr val="FFC000"/>
                        </a:solidFill>
                      </a:rPr>
                      <a:t>n = 10</a:t>
                    </a:r>
                  </a:p>
                </c:rich>
              </c:tx>
              <c:spPr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98-4987-9EDC-79F0D209883A}"/>
                </c:ext>
              </c:extLst>
            </c:dLbl>
            <c:spPr>
              <a:solidFill>
                <a:srgbClr val="E1658B"/>
              </a:solidFill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Slike!$A$78:$A$80</c:f>
              <c:strCache>
                <c:ptCount val="2"/>
                <c:pt idx="0">
                  <c:v>WOMEN</c:v>
                </c:pt>
                <c:pt idx="1">
                  <c:v>MAN</c:v>
                </c:pt>
              </c:strCache>
            </c:strRef>
          </c:cat>
          <c:val>
            <c:numRef>
              <c:f>Slike!$B$78:$B$80</c:f>
              <c:numCache>
                <c:formatCode>General</c:formatCode>
                <c:ptCount val="2"/>
                <c:pt idx="0">
                  <c:v>5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98-4987-9EDC-79F0D209883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5875" cap="flat" cmpd="sng" algn="ctr">
      <a:noFill/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863287065466378E-2"/>
          <c:y val="8.5731265035543458E-2"/>
          <c:w val="0.83027342586906727"/>
          <c:h val="0.81111390325164456"/>
        </c:manualLayout>
      </c:layout>
      <c:pie3DChart>
        <c:varyColors val="1"/>
        <c:ser>
          <c:idx val="0"/>
          <c:order val="0"/>
          <c:tx>
            <c:strRef>
              <c:f>Slike!$D$90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AF6-4A58-A0CE-35666E6AAA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AF6-4A58-A0CE-35666E6AAA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AF6-4A58-A0CE-35666E6AAA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AF6-4A58-A0CE-35666E6AAAD8}"/>
              </c:ext>
            </c:extLst>
          </c:dPt>
          <c:dLbls>
            <c:dLbl>
              <c:idx val="0"/>
              <c:layout>
                <c:manualLayout>
                  <c:x val="-7.2804175954070668E-2"/>
                  <c:y val="2.276176336555626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baseline="0" dirty="0">
                        <a:solidFill>
                          <a:srgbClr val="FFC000"/>
                        </a:solidFill>
                      </a:rPr>
                      <a:t>25-35 y</a:t>
                    </a:r>
                  </a:p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000" b="0" baseline="0" dirty="0">
                      <a:solidFill>
                        <a:srgbClr val="FFC000"/>
                      </a:solidFill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>
                        <a:solidFill>
                          <a:srgbClr val="FFC000"/>
                        </a:solidFill>
                      </a:rPr>
                      <a:t>20,28%</a:t>
                    </a:r>
                  </a:p>
                </c:rich>
              </c:tx>
              <c:spPr>
                <a:solidFill>
                  <a:srgbClr val="052F61">
                    <a:lumMod val="75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AF6-4A58-A0CE-35666E6AAAD8}"/>
                </c:ext>
              </c:extLst>
            </c:dLbl>
            <c:dLbl>
              <c:idx val="1"/>
              <c:layout>
                <c:manualLayout>
                  <c:x val="-9.9618813564422995E-2"/>
                  <c:y val="-0.15971625653069355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baseline="0" dirty="0">
                        <a:solidFill>
                          <a:srgbClr val="FFC000"/>
                        </a:solidFill>
                      </a:rPr>
                      <a:t>36-49 y</a:t>
                    </a:r>
                  </a:p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000" b="0" baseline="0" dirty="0">
                      <a:solidFill>
                        <a:srgbClr val="FFC000"/>
                      </a:solidFill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>
                        <a:solidFill>
                          <a:srgbClr val="FFC000"/>
                        </a:solidFill>
                      </a:rPr>
                      <a:t>41,94%</a:t>
                    </a:r>
                  </a:p>
                </c:rich>
              </c:tx>
              <c:spPr>
                <a:solidFill>
                  <a:srgbClr val="A50E82">
                    <a:lumMod val="75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AF6-4A58-A0CE-35666E6AAAD8}"/>
                </c:ext>
              </c:extLst>
            </c:dLbl>
            <c:dLbl>
              <c:idx val="2"/>
              <c:layout>
                <c:manualLayout>
                  <c:x val="0.1344405754487249"/>
                  <c:y val="-1.8634298771181237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50-60y.</a:t>
                    </a:r>
                  </a:p>
                  <a:p>
                    <a:pPr>
                      <a:defRPr sz="1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20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pPr>
                      <a:defRPr sz="1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27,22%</a:t>
                    </a:r>
                  </a:p>
                </c:rich>
              </c:tx>
              <c:spPr>
                <a:solidFill>
                  <a:srgbClr val="00CC99"/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6AF6-4A58-A0CE-35666E6AAAD8}"/>
                </c:ext>
              </c:extLst>
            </c:dLbl>
            <c:dLbl>
              <c:idx val="3"/>
              <c:layout>
                <c:manualLayout>
                  <c:x val="7.115629540315925E-2"/>
                  <c:y val="2.61353500159030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buFont typeface="Wingdings"/>
                      <a:buNone/>
                      <a:defRPr sz="1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&gt;=61 y</a:t>
                    </a:r>
                  </a:p>
                  <a:p>
                    <a:pPr>
                      <a:buFont typeface="Wingdings"/>
                      <a:buNone/>
                      <a:defRPr sz="1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000" b="0" baseline="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  <a:p>
                    <a:pPr>
                      <a:buFont typeface="Wingdings"/>
                      <a:buNone/>
                      <a:defRPr sz="1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aseline="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10,56% </a:t>
                    </a:r>
                  </a:p>
                </c:rich>
              </c:tx>
              <c:spPr>
                <a:solidFill>
                  <a:srgbClr val="84C426"/>
                </a:solidFill>
                <a:ln>
                  <a:solidFill>
                    <a:srgbClr val="052F61"/>
                  </a:solidFill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6AF6-4A58-A0CE-35666E6AAAD8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52F61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</c15:spPr>
              </c:ext>
            </c:extLst>
          </c:dLbls>
          <c:cat>
            <c:strRef>
              <c:f>Slike!$B$91:$B$94</c:f>
              <c:strCache>
                <c:ptCount val="4"/>
                <c:pt idx="0">
                  <c:v>25-35</c:v>
                </c:pt>
                <c:pt idx="1">
                  <c:v>36-49</c:v>
                </c:pt>
                <c:pt idx="2">
                  <c:v>50-60</c:v>
                </c:pt>
                <c:pt idx="3">
                  <c:v>&gt;60</c:v>
                </c:pt>
              </c:strCache>
            </c:strRef>
          </c:cat>
          <c:val>
            <c:numRef>
              <c:f>Slike!$D$91:$D$94</c:f>
              <c:numCache>
                <c:formatCode>0.00</c:formatCode>
                <c:ptCount val="4"/>
                <c:pt idx="0">
                  <c:v>20.279999999999994</c:v>
                </c:pt>
                <c:pt idx="1">
                  <c:v>41.94</c:v>
                </c:pt>
                <c:pt idx="2">
                  <c:v>27.22</c:v>
                </c:pt>
                <c:pt idx="3">
                  <c:v>10.56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F6-4A58-A0CE-35666E6AAAD8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663016663818544E-2"/>
          <c:y val="9.8624568480664185E-2"/>
          <c:w val="0.82602955932678723"/>
          <c:h val="0.80275086303867216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D44-48BB-BF3E-629795AFF60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D44-48BB-BF3E-629795AFF60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D44-48BB-BF3E-629795AFF60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DD44-48BB-BF3E-629795AFF60F}"/>
              </c:ext>
            </c:extLst>
          </c:dPt>
          <c:dLbls>
            <c:dLbl>
              <c:idx val="0"/>
              <c:layout>
                <c:manualLayout>
                  <c:x val="-7.3455759599332218E-2"/>
                  <c:y val="9.8522167487684921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 baseline="0" dirty="0">
                        <a:solidFill>
                          <a:srgbClr val="FFC000"/>
                        </a:solidFill>
                      </a:rPr>
                      <a:t>no, never</a:t>
                    </a:r>
                    <a:r>
                      <a:rPr lang="en-US" baseline="0" dirty="0">
                        <a:solidFill>
                          <a:srgbClr val="FFC000"/>
                        </a:solidFill>
                      </a:rPr>
                      <a:t>
</a:t>
                    </a:r>
                    <a:r>
                      <a:rPr lang="en-US" sz="1400" baseline="0" dirty="0">
                        <a:solidFill>
                          <a:srgbClr val="FFC000"/>
                        </a:solidFill>
                      </a:rPr>
                      <a:t>23,45%</a:t>
                    </a:r>
                    <a:endParaRPr lang="en-US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solidFill>
                  <a:srgbClr val="052F61">
                    <a:lumMod val="75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D44-48BB-BF3E-629795AFF60F}"/>
                </c:ext>
              </c:extLst>
            </c:dLbl>
            <c:dLbl>
              <c:idx val="1"/>
              <c:layout>
                <c:manualLayout>
                  <c:x val="-6.900389538119088E-2"/>
                  <c:y val="-0.10509031198686367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b="0" baseline="0" dirty="0">
                        <a:solidFill>
                          <a:srgbClr val="FFC000"/>
                        </a:solidFill>
                      </a:rPr>
                      <a:t>b) yes, from my colleagues</a:t>
                    </a:r>
                    <a:r>
                      <a:rPr lang="en-GB" baseline="0" dirty="0">
                        <a:solidFill>
                          <a:srgbClr val="FFC000"/>
                        </a:solidFill>
                      </a:rPr>
                      <a:t>
</a:t>
                    </a:r>
                    <a:r>
                      <a:rPr lang="en-GB" sz="1400" baseline="0" dirty="0">
                        <a:solidFill>
                          <a:srgbClr val="FFC000"/>
                        </a:solidFill>
                      </a:rPr>
                      <a:t>23,45%</a:t>
                    </a:r>
                    <a:endParaRPr lang="en-GB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solidFill>
                  <a:srgbClr val="A50E82">
                    <a:lumMod val="75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DD44-48BB-BF3E-629795AFF60F}"/>
                </c:ext>
              </c:extLst>
            </c:dLbl>
            <c:dLbl>
              <c:idx val="2"/>
              <c:layout>
                <c:manualLayout>
                  <c:x val="6.6777963272120239E-2"/>
                  <c:y val="-0.1510673234811166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b="0" dirty="0"/>
                      <a:t>yes, from my supervisor</a:t>
                    </a:r>
                    <a:r>
                      <a:rPr lang="en-GB" baseline="0" dirty="0"/>
                      <a:t>
</a:t>
                    </a:r>
                    <a:r>
                      <a:rPr lang="en-GB" sz="1400" baseline="0" dirty="0"/>
                      <a:t>25,70%</a:t>
                    </a:r>
                    <a:endParaRPr lang="en-GB" baseline="0" dirty="0"/>
                  </a:p>
                </c:rich>
              </c:tx>
              <c:spPr>
                <a:solidFill>
                  <a:srgbClr val="14967C">
                    <a:lumMod val="40000"/>
                    <a:lumOff val="60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448249269342167"/>
                      <c:h val="0.213259118472259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D44-48BB-BF3E-629795AFF60F}"/>
                </c:ext>
              </c:extLst>
            </c:dLbl>
            <c:dLbl>
              <c:idx val="3"/>
              <c:layout>
                <c:manualLayout>
                  <c:x val="6.4552031163049556E-2"/>
                  <c:y val="-2.0701291648888717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100" b="0" baseline="0" dirty="0" err="1"/>
                      <a:t>yes</a:t>
                    </a:r>
                    <a:r>
                      <a:rPr lang="en-GB" sz="1100" b="0" baseline="0" dirty="0"/>
                      <a:t>,</a:t>
                    </a:r>
                    <a:r>
                      <a:rPr lang="en-GB" sz="1100" b="0" baseline="0" dirty="0" err="1"/>
                      <a:t>fro</a:t>
                    </a:r>
                    <a:r>
                      <a:rPr lang="en-GB" sz="1100" b="0" baseline="0" dirty="0"/>
                      <a:t>m my patients</a:t>
                    </a:r>
                    <a:r>
                      <a:rPr lang="en-GB" sz="1200" baseline="0" dirty="0"/>
                      <a:t>
</a:t>
                    </a:r>
                    <a:r>
                      <a:rPr lang="en-GB" sz="1400" baseline="0" dirty="0"/>
                      <a:t>27,40</a:t>
                    </a:r>
                    <a:endParaRPr lang="en-GB" sz="1200" baseline="0" dirty="0"/>
                  </a:p>
                </c:rich>
              </c:tx>
              <c:spPr>
                <a:solidFill>
                  <a:srgbClr val="84C426"/>
                </a:solidFill>
                <a:ln>
                  <a:solidFill>
                    <a:srgbClr val="052F6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Ellipse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166971198717023"/>
                      <c:h val="0.234733072159083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D44-48BB-BF3E-629795AFF60F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52F61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Ellipse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Slike!$A$111:$A$114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Slike!$D$111:$D$114</c:f>
              <c:numCache>
                <c:formatCode>0.00</c:formatCode>
                <c:ptCount val="4"/>
                <c:pt idx="0">
                  <c:v>23.45</c:v>
                </c:pt>
                <c:pt idx="1">
                  <c:v>23.45</c:v>
                </c:pt>
                <c:pt idx="2">
                  <c:v>25.7</c:v>
                </c:pt>
                <c:pt idx="3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D44-48BB-BF3E-629795AFF60F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552050852477909"/>
          <c:y val="0.13724475307585263"/>
          <c:w val="0.8327704967315781"/>
          <c:h val="0.8155947664641913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B5E1-4817-A476-DFAD2116D4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B5E1-4817-A476-DFAD2116D4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B5E1-4817-A476-DFAD2116D4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B5E1-4817-A476-DFAD2116D4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B5E1-4817-A476-DFAD2116D485}"/>
              </c:ext>
            </c:extLst>
          </c:dPt>
          <c:dLbls>
            <c:dLbl>
              <c:idx val="0"/>
              <c:layout>
                <c:manualLayout>
                  <c:x val="-5.3923287007895691E-2"/>
                  <c:y val="-2.1039053106666469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 b="0" baseline="0" dirty="0">
                        <a:solidFill>
                          <a:srgbClr val="FFC000"/>
                        </a:solidFill>
                      </a:rPr>
                      <a:t>a) Fully satisfied</a:t>
                    </a:r>
                    <a:r>
                      <a:rPr lang="en-US" sz="1200" baseline="0" dirty="0">
                        <a:solidFill>
                          <a:srgbClr val="FFC000"/>
                        </a:solidFill>
                      </a:rPr>
                      <a:t>
6,11%</a:t>
                    </a:r>
                  </a:p>
                </c:rich>
              </c:tx>
              <c:spPr>
                <a:solidFill>
                  <a:srgbClr val="052F61">
                    <a:lumMod val="75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B5E1-4817-A476-DFAD2116D485}"/>
                </c:ext>
              </c:extLst>
            </c:dLbl>
            <c:dLbl>
              <c:idx val="1"/>
              <c:layout>
                <c:manualLayout>
                  <c:x val="-6.6260190164242241E-2"/>
                  <c:y val="-1.5075453800281555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>
                        <a:solidFill>
                          <a:srgbClr val="FFC000"/>
                        </a:solidFill>
                      </a:rPr>
                      <a:t>b) Quite satisfied
</a:t>
                    </a:r>
                    <a:r>
                      <a:rPr lang="en-US" sz="1200" baseline="0" dirty="0">
                        <a:solidFill>
                          <a:srgbClr val="FFC000"/>
                        </a:solidFill>
                      </a:rPr>
                      <a:t>24,72%</a:t>
                    </a:r>
                    <a:endParaRPr lang="en-US" baseline="0" dirty="0">
                      <a:solidFill>
                        <a:srgbClr val="FFC000"/>
                      </a:solidFill>
                    </a:endParaRPr>
                  </a:p>
                </c:rich>
              </c:tx>
              <c:spPr>
                <a:solidFill>
                  <a:srgbClr val="A50E82">
                    <a:lumMod val="75000"/>
                  </a:srgbClr>
                </a:solidFill>
                <a:ln>
                  <a:solidFill>
                    <a:srgbClr val="052F6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191585367346672"/>
                      <c:h val="0.17528033078171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5E1-4817-A476-DFAD2116D485}"/>
                </c:ext>
              </c:extLst>
            </c:dLbl>
            <c:dLbl>
              <c:idx val="2"/>
              <c:layout>
                <c:manualLayout>
                  <c:x val="-6.5780895238372371E-3"/>
                  <c:y val="-0.1995049634563137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000" b="0" i="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c) Not satisfied at all</a:t>
                    </a:r>
                    <a:r>
                      <a:rPr lang="en-GB" sz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
36,67%</a:t>
                    </a:r>
                  </a:p>
                </c:rich>
              </c:tx>
              <c:spPr>
                <a:solidFill>
                  <a:srgbClr val="149479"/>
                </a:solidFill>
                <a:ln>
                  <a:solidFill>
                    <a:srgbClr val="052F6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022588985895048"/>
                      <c:h val="0.114721993126928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5E1-4817-A476-DFAD2116D485}"/>
                </c:ext>
              </c:extLst>
            </c:dLbl>
            <c:dLbl>
              <c:idx val="3"/>
              <c:layout>
                <c:manualLayout>
                  <c:x val="2.7890243109037403E-2"/>
                  <c:y val="-0.1350120536766231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sz="1000" b="0" i="0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d) </a:t>
                    </a:r>
                    <a:r>
                      <a:rPr lang="en-GB" sz="1000" b="0" i="0" baseline="0" dirty="0" err="1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Satisfed</a:t>
                    </a:r>
                    <a:r>
                      <a:rPr lang="en-GB" sz="1000" b="0" i="0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 for family, career affected</a:t>
                    </a:r>
                    <a:r>
                      <a:rPr lang="en-GB" sz="1200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
10%</a:t>
                    </a:r>
                  </a:p>
                </c:rich>
              </c:tx>
              <c:spPr>
                <a:solidFill>
                  <a:srgbClr val="7ABC32"/>
                </a:solidFill>
                <a:ln>
                  <a:solidFill>
                    <a:srgbClr val="052F6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B5E1-4817-A476-DFAD2116D485}"/>
                </c:ext>
              </c:extLst>
            </c:dLbl>
            <c:dLbl>
              <c:idx val="4"/>
              <c:layout>
                <c:manualLayout>
                  <c:x val="4.3754740449170167E-2"/>
                  <c:y val="-2.586998946687908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GB" b="0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e) Satisfied for career, family affected</a:t>
                    </a:r>
                    <a:r>
                      <a:rPr lang="en-GB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
</a:t>
                    </a:r>
                    <a:r>
                      <a:rPr lang="en-GB" sz="1200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22,5%</a:t>
                    </a:r>
                    <a:endParaRPr lang="en-GB" baseline="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solidFill>
                  <a:srgbClr val="E87D37"/>
                </a:solidFill>
                <a:ln>
                  <a:solidFill>
                    <a:srgbClr val="052F61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B5E1-4817-A476-DFAD2116D485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52F61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Slike!$A$127:$A$131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Slike!$D$127:$D$131</c:f>
              <c:numCache>
                <c:formatCode>0.00</c:formatCode>
                <c:ptCount val="5"/>
                <c:pt idx="0">
                  <c:v>6.1099999999999985</c:v>
                </c:pt>
                <c:pt idx="1">
                  <c:v>24.72</c:v>
                </c:pt>
                <c:pt idx="2">
                  <c:v>36.67</c:v>
                </c:pt>
                <c:pt idx="3">
                  <c:v>10</c:v>
                </c:pt>
                <c:pt idx="4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5E1-4817-A476-DFAD2116D48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A5BD7-D645-476E-8ED3-983442A83D90}" type="datetimeFigureOut">
              <a:rPr lang="hr-HR" smtClean="0"/>
              <a:pPr/>
              <a:t>13.6.2019.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8D195-D73C-4260-BEFD-1CB92F782C16}" type="slidenum">
              <a:rPr lang="hr-HR" smtClean="0"/>
              <a:pPr/>
              <a:t>‹Nº›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944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University </a:t>
            </a:r>
            <a:r>
              <a:rPr lang="hr-HR" dirty="0" err="1"/>
              <a:t>Hospitals</a:t>
            </a:r>
            <a:r>
              <a:rPr lang="hr-HR" dirty="0"/>
              <a:t>: 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centers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hospitals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clinics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,; 20 general </a:t>
            </a:r>
            <a:r>
              <a:rPr lang="hr-HR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hospitals</a:t>
            </a:r>
            <a:r>
              <a:rPr lang="hr-HR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8D195-D73C-4260-BEFD-1CB92F782C16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7696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/>
              <a:t>Current</a:t>
            </a:r>
            <a:r>
              <a:rPr lang="hr-HR" dirty="0"/>
              <a:t> </a:t>
            </a:r>
            <a:r>
              <a:rPr lang="hr-HR" dirty="0" err="1"/>
              <a:t>family</a:t>
            </a:r>
            <a:r>
              <a:rPr lang="hr-HR" dirty="0"/>
              <a:t> </a:t>
            </a:r>
            <a:r>
              <a:rPr lang="hr-HR" dirty="0" err="1"/>
              <a:t>friendly</a:t>
            </a:r>
            <a:r>
              <a:rPr lang="hr-HR" dirty="0"/>
              <a:t> </a:t>
            </a:r>
            <a:r>
              <a:rPr lang="hr-HR" dirty="0" err="1"/>
              <a:t>or</a:t>
            </a:r>
            <a:r>
              <a:rPr lang="hr-HR" dirty="0"/>
              <a:t> </a:t>
            </a:r>
            <a:r>
              <a:rPr lang="hr-HR" dirty="0" err="1"/>
              <a:t>women</a:t>
            </a:r>
            <a:r>
              <a:rPr lang="hr-HR" dirty="0"/>
              <a:t> </a:t>
            </a:r>
            <a:r>
              <a:rPr lang="hr-HR" dirty="0" err="1"/>
              <a:t>oriented</a:t>
            </a:r>
            <a:r>
              <a:rPr lang="hr-HR" dirty="0"/>
              <a:t> </a:t>
            </a:r>
            <a:r>
              <a:rPr lang="hr-HR" dirty="0" err="1"/>
              <a:t>policies</a:t>
            </a:r>
            <a:r>
              <a:rPr lang="hr-HR" dirty="0"/>
              <a:t> </a:t>
            </a:r>
            <a:r>
              <a:rPr lang="hr-HR" dirty="0" err="1"/>
              <a:t>adopted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Country</a:t>
            </a:r>
            <a:r>
              <a:rPr lang="hr-HR" dirty="0"/>
              <a:t>,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trade</a:t>
            </a:r>
            <a:r>
              <a:rPr lang="hr-HR" dirty="0"/>
              <a:t> </a:t>
            </a:r>
            <a:r>
              <a:rPr lang="hr-HR" dirty="0" err="1"/>
              <a:t>union</a:t>
            </a:r>
            <a:r>
              <a:rPr lang="hr-HR" dirty="0"/>
              <a:t> </a:t>
            </a:r>
            <a:r>
              <a:rPr lang="hr-HR" dirty="0" err="1"/>
              <a:t>proposal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are </a:t>
            </a:r>
            <a:r>
              <a:rPr lang="hr-HR" dirty="0" err="1"/>
              <a:t>adopting</a:t>
            </a:r>
            <a:r>
              <a:rPr lang="hr-HR" dirty="0"/>
              <a:t> to </a:t>
            </a:r>
            <a:r>
              <a:rPr lang="hr-HR" dirty="0" err="1"/>
              <a:t>improve</a:t>
            </a:r>
            <a:r>
              <a:rPr lang="hr-HR" dirty="0"/>
              <a:t> </a:t>
            </a:r>
            <a:r>
              <a:rPr lang="hr-HR" dirty="0" err="1"/>
              <a:t>organization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a </a:t>
            </a:r>
            <a:r>
              <a:rPr lang="hr-HR" dirty="0" err="1"/>
              <a:t>view</a:t>
            </a:r>
            <a:r>
              <a:rPr lang="hr-HR" dirty="0"/>
              <a:t> 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growing</a:t>
            </a:r>
            <a:r>
              <a:rPr lang="hr-HR" dirty="0"/>
              <a:t> </a:t>
            </a:r>
            <a:r>
              <a:rPr lang="hr-HR" dirty="0" err="1"/>
              <a:t>feminization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8D195-D73C-4260-BEFD-1CB92F782C16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767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FFC000"/>
                </a:solidFill>
                <a:effectLst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b="1">
                <a:solidFill>
                  <a:srgbClr val="FFC000"/>
                </a:solidFill>
              </a:rPr>
              <a:t>FEMS General Assembly, Naples, 30 May – 01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25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7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08E19B05-21D1-4FE2-92A3-32ECF4160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9" name="Rezervirano mjesto podnožja 8">
            <a:extLst>
              <a:ext uri="{FF2B5EF4-FFF2-40B4-BE49-F238E27FC236}">
                <a16:creationId xmlns:a16="http://schemas.microsoft.com/office/drawing/2014/main" id="{F10BB181-3A92-48D2-9729-0041F7DDE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10" name="Rezervirano mjesto broja slajda 9">
            <a:extLst>
              <a:ext uri="{FF2B5EF4-FFF2-40B4-BE49-F238E27FC236}">
                <a16:creationId xmlns:a16="http://schemas.microsoft.com/office/drawing/2014/main" id="{502B2603-5E6C-4680-A206-22B80A9E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5048" y="6371742"/>
            <a:ext cx="879487" cy="331165"/>
          </a:xfrm>
        </p:spPr>
        <p:txBody>
          <a:bodyPr/>
          <a:lstStyle>
            <a:lvl1pPr>
              <a:defRPr sz="1200">
                <a:solidFill>
                  <a:srgbClr val="FFC0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90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6745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381" y="2230821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>
                <a:solidFill>
                  <a:srgbClr val="FFC000"/>
                </a:solidFill>
                <a:latin typeface="+mj-lt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1" y="4008374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rgbClr val="FFC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02563EF-490B-4C97-8617-8E7B874D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6681" y="6328343"/>
            <a:ext cx="7543800" cy="365125"/>
          </a:xfrm>
        </p:spPr>
        <p:txBody>
          <a:bodyPr/>
          <a:lstStyle>
            <a:lvl1pPr algn="ctr">
              <a:defRPr>
                <a:solidFill>
                  <a:srgbClr val="FFC000"/>
                </a:solidFill>
              </a:defRPr>
            </a:lvl1pPr>
          </a:lstStyle>
          <a:p>
            <a:r>
              <a:rPr lang="en-GB" dirty="0"/>
              <a:t>FEMS General Assembly, Naples, 30 May – 01 June 2019</a:t>
            </a:r>
            <a:endParaRPr lang="en-US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7CF7E10-52C2-44F0-91B2-09134832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3104" y="5993381"/>
            <a:ext cx="1142245" cy="669925"/>
          </a:xfrm>
        </p:spPr>
        <p:txBody>
          <a:bodyPr/>
          <a:lstStyle>
            <a:lvl1pPr>
              <a:defRPr sz="1200" b="0" i="1" baseline="0">
                <a:solidFill>
                  <a:srgbClr val="FFC0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9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028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7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915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7" name="Naslov 6">
            <a:extLst>
              <a:ext uri="{FF2B5EF4-FFF2-40B4-BE49-F238E27FC236}">
                <a16:creationId xmlns:a16="http://schemas.microsoft.com/office/drawing/2014/main" id="{DF5A1DB2-6D97-4708-A180-60406093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8" name="Rezervirano mjesto datuma 7">
            <a:extLst>
              <a:ext uri="{FF2B5EF4-FFF2-40B4-BE49-F238E27FC236}">
                <a16:creationId xmlns:a16="http://schemas.microsoft.com/office/drawing/2014/main" id="{B3B1291C-1598-4E9B-8FA6-F5220B53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9" name="Rezervirano mjesto podnožja 8">
            <a:extLst>
              <a:ext uri="{FF2B5EF4-FFF2-40B4-BE49-F238E27FC236}">
                <a16:creationId xmlns:a16="http://schemas.microsoft.com/office/drawing/2014/main" id="{90EED092-AE45-4D46-8DA9-8368B2D9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8358" y="6391838"/>
            <a:ext cx="4684773" cy="304801"/>
          </a:xfrm>
        </p:spPr>
        <p:txBody>
          <a:bodyPr/>
          <a:lstStyle/>
          <a:p>
            <a:r>
              <a:rPr lang="en-GB"/>
              <a:t>FEMS General Assembly, Naples, 30 May – 01 June 2019</a:t>
            </a:r>
            <a:endParaRPr lang="en-US" b="0" dirty="0">
              <a:solidFill>
                <a:srgbClr val="FFC000"/>
              </a:solidFill>
            </a:endParaRPr>
          </a:p>
        </p:txBody>
      </p:sp>
      <p:sp>
        <p:nvSpPr>
          <p:cNvPr id="10" name="Rezervirano mjesto broja slajda 9">
            <a:extLst>
              <a:ext uri="{FF2B5EF4-FFF2-40B4-BE49-F238E27FC236}">
                <a16:creationId xmlns:a16="http://schemas.microsoft.com/office/drawing/2014/main" id="{971E21AC-6939-4442-81A2-18AFF74B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92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2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b="0" dirty="0">
              <a:solidFill>
                <a:srgbClr val="FFC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28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9" name="Rezervirano mjesto podnožja 8">
            <a:extLst>
              <a:ext uri="{FF2B5EF4-FFF2-40B4-BE49-F238E27FC236}">
                <a16:creationId xmlns:a16="http://schemas.microsoft.com/office/drawing/2014/main" id="{3F277D03-EC91-42DD-9CE1-E380F8D2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10" name="Rezervirano mjesto broja slajda 9">
            <a:extLst>
              <a:ext uri="{FF2B5EF4-FFF2-40B4-BE49-F238E27FC236}">
                <a16:creationId xmlns:a16="http://schemas.microsoft.com/office/drawing/2014/main" id="{CAD28864-C38D-430C-B58D-D59190E2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C0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Naslov 10">
            <a:extLst>
              <a:ext uri="{FF2B5EF4-FFF2-40B4-BE49-F238E27FC236}">
                <a16:creationId xmlns:a16="http://schemas.microsoft.com/office/drawing/2014/main" id="{668A952A-D11A-44D8-A538-9F26F893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84465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9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5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>
                <a:solidFill>
                  <a:srgbClr val="FFC000"/>
                </a:solidFill>
              </a:rPr>
              <a:t>FEMS General Assembly, Naples, 30 May – 01 June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C000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2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30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r>
              <a:rPr lang="sr-Latn-RS"/>
              <a:t>10/19/2018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FEMS General Assembly, Naples, 30 May – 01 June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0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8703" y="52798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733" y="2169049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0033" y="6454044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 b="0" i="0">
                <a:solidFill>
                  <a:srgbClr val="FFC000"/>
                </a:solidFill>
                <a:effectLst/>
                <a:latin typeface="+mn-lt"/>
              </a:defRPr>
            </a:lvl1pPr>
          </a:lstStyle>
          <a:p>
            <a:r>
              <a:rPr lang="en-GB" dirty="0"/>
              <a:t>FEMS General Assembly, Naples, 30 May – 01 June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2703" y="6169702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rgbClr val="FFC000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2D7424C-D84F-49C0-BF8D-B5078CC29229}"/>
              </a:ext>
            </a:extLst>
          </p:cNvPr>
          <p:cNvPicPr/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28"/>
            <a:ext cx="14859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lika 13" descr="FEMS logo">
            <a:extLst>
              <a:ext uri="{FF2B5EF4-FFF2-40B4-BE49-F238E27FC236}">
                <a16:creationId xmlns:a16="http://schemas.microsoft.com/office/drawing/2014/main" id="{863DFF7C-D6CD-424C-84F9-3C0EB149AB15}"/>
              </a:ext>
            </a:extLst>
          </p:cNvPr>
          <p:cNvPicPr/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012" y="26084"/>
            <a:ext cx="904875" cy="923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442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rgbClr val="FFC000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nevnik.hr/iskonskipag/2017/02/1632070184/da-se-ne-zaboravi-barjakbandira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397454EA-192C-4364-8C5E-8C636C702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219199"/>
            <a:ext cx="10915650" cy="4562475"/>
          </a:xfrm>
        </p:spPr>
        <p:txBody>
          <a:bodyPr>
            <a:normAutofit/>
          </a:bodyPr>
          <a:lstStyle/>
          <a:p>
            <a:pPr algn="ctr"/>
            <a:r>
              <a:rPr lang="hr-HR" sz="4400" dirty="0">
                <a:solidFill>
                  <a:srgbClr val="FFC000"/>
                </a:solidFill>
                <a:latin typeface="Arial" panose="020B0604020202020204" pitchFamily="34" charset="0"/>
              </a:rPr>
              <a:t>   </a:t>
            </a:r>
            <a:r>
              <a:rPr lang="hr-HR" sz="3600" dirty="0">
                <a:solidFill>
                  <a:srgbClr val="FFC000"/>
                </a:solidFill>
                <a:latin typeface="Arial" panose="020B0604020202020204" pitchFamily="34" charset="0"/>
              </a:rPr>
              <a:t>TOWARDS A WOMEN ORIENTED MEDICINE. EUROPEAN WOMEN DOCTOR’S LIFE AND WORK: </a:t>
            </a:r>
            <a:br>
              <a:rPr lang="hr-HR" sz="3600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hr-HR" sz="3600" dirty="0">
                <a:solidFill>
                  <a:srgbClr val="FFC000"/>
                </a:solidFill>
                <a:latin typeface="Arial" panose="020B0604020202020204" pitchFamily="34" charset="0"/>
              </a:rPr>
              <a:t>FACILITATIONS AND BARRIERS</a:t>
            </a:r>
            <a:br>
              <a:rPr lang="hr-HR" sz="3600" dirty="0">
                <a:solidFill>
                  <a:srgbClr val="FFC000"/>
                </a:solidFill>
                <a:latin typeface="Arial" panose="020B0604020202020204" pitchFamily="34" charset="0"/>
              </a:rPr>
            </a:br>
            <a:br>
              <a:rPr lang="hr-HR" sz="3600" dirty="0">
                <a:solidFill>
                  <a:srgbClr val="FFC000"/>
                </a:solidFill>
                <a:latin typeface="Arial" panose="020B0604020202020204" pitchFamily="34" charset="0"/>
              </a:rPr>
            </a:br>
            <a:br>
              <a:rPr lang="hr-HR" sz="3600" dirty="0">
                <a:solidFill>
                  <a:srgbClr val="FFC000"/>
                </a:solidFill>
                <a:latin typeface="Arial" panose="020B0604020202020204" pitchFamily="34" charset="0"/>
              </a:rPr>
            </a:br>
            <a:r>
              <a:rPr lang="hr-HR" sz="3600" dirty="0">
                <a:solidFill>
                  <a:srgbClr val="FFC000"/>
                </a:solidFill>
                <a:latin typeface="Arial" panose="020B0604020202020204" pitchFamily="34" charset="0"/>
              </a:rPr>
              <a:t>RESULTS - </a:t>
            </a:r>
            <a:r>
              <a:rPr lang="hr-HR" sz="3600" b="1" dirty="0">
                <a:solidFill>
                  <a:srgbClr val="FFC000"/>
                </a:solidFill>
                <a:latin typeface="Arial" panose="020B0604020202020204" pitchFamily="34" charset="0"/>
              </a:rPr>
              <a:t>CROATIA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84BD32F8-AE1C-4C93-BF7A-F53923C0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400" b="0" i="1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B9FC486A-98C5-4C78-A4D8-00F61DEA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006" y="6154389"/>
            <a:ext cx="7543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FEMS General </a:t>
            </a:r>
            <a:r>
              <a:rPr kumimoji="0" lang="hr-H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Assembly</a:t>
            </a:r>
            <a: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hr-H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Naples</a:t>
            </a:r>
            <a:r>
              <a:rPr kumimoji="0" lang="hr-HR" sz="1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30 May – 01 June 2019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9FA17D6-B544-4861-9654-27C2C5CBB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90083" y="4997101"/>
            <a:ext cx="2051445" cy="13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5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AD5EEACD-BE35-4FA7-84F1-433E7C3B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15383"/>
            <a:ext cx="8534400" cy="1018118"/>
          </a:xfrm>
        </p:spPr>
        <p:txBody>
          <a:bodyPr>
            <a:normAutofit/>
          </a:bodyPr>
          <a:lstStyle/>
          <a:p>
            <a:pPr algn="ctr"/>
            <a:br>
              <a:rPr lang="hr-HR" sz="400" dirty="0"/>
            </a:br>
            <a:endParaRPr lang="hr-HR" sz="400" dirty="0">
              <a:solidFill>
                <a:srgbClr val="FFC000"/>
              </a:solidFill>
            </a:endParaRPr>
          </a:p>
        </p:txBody>
      </p:sp>
      <p:sp>
        <p:nvSpPr>
          <p:cNvPr id="11" name="Rezervirano mjesto teksta 10">
            <a:extLst>
              <a:ext uri="{FF2B5EF4-FFF2-40B4-BE49-F238E27FC236}">
                <a16:creationId xmlns:a16="http://schemas.microsoft.com/office/drawing/2014/main" id="{4DD72E6B-548F-4BDC-AB5A-2D660BF66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0525" y="2638425"/>
            <a:ext cx="3609975" cy="2924176"/>
          </a:xfrm>
        </p:spPr>
        <p:txBody>
          <a:bodyPr>
            <a:norm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hr-HR" sz="1200" dirty="0">
                <a:solidFill>
                  <a:srgbClr val="FFC000"/>
                </a:solidFill>
              </a:rPr>
              <a:t>a) </a:t>
            </a:r>
            <a:r>
              <a:rPr lang="hr-HR" sz="1200" dirty="0" err="1">
                <a:solidFill>
                  <a:srgbClr val="FFC000"/>
                </a:solidFill>
              </a:rPr>
              <a:t>Nothing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hr-HR" sz="1200" dirty="0">
                <a:solidFill>
                  <a:srgbClr val="FFC000"/>
                </a:solidFill>
              </a:rPr>
              <a:t>b) </a:t>
            </a:r>
            <a:r>
              <a:rPr lang="hr-HR" sz="1200" dirty="0" err="1">
                <a:solidFill>
                  <a:srgbClr val="FFC000"/>
                </a:solidFill>
              </a:rPr>
              <a:t>Remuneration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hr-HR" sz="1200" dirty="0">
                <a:solidFill>
                  <a:srgbClr val="FFC000"/>
                </a:solidFill>
              </a:rPr>
              <a:t>c) Access to </a:t>
            </a:r>
            <a:r>
              <a:rPr lang="hr-HR" sz="1200" dirty="0" err="1">
                <a:solidFill>
                  <a:srgbClr val="FFC000"/>
                </a:solidFill>
              </a:rPr>
              <a:t>carreer</a:t>
            </a:r>
            <a:r>
              <a:rPr lang="hr-HR" sz="1200" dirty="0">
                <a:solidFill>
                  <a:srgbClr val="FFC000"/>
                </a:solidFill>
              </a:rPr>
              <a:t> </a:t>
            </a:r>
            <a:r>
              <a:rPr lang="hr-HR" sz="1200" dirty="0" err="1">
                <a:solidFill>
                  <a:srgbClr val="FFC000"/>
                </a:solidFill>
              </a:rPr>
              <a:t>opportunities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en-GB" sz="1200" dirty="0">
                <a:solidFill>
                  <a:srgbClr val="FFC000"/>
                </a:solidFill>
              </a:rPr>
              <a:t>d) Working time ( part time, </a:t>
            </a:r>
            <a:r>
              <a:rPr lang="en-GB" sz="1200" dirty="0" err="1">
                <a:solidFill>
                  <a:srgbClr val="FFC000"/>
                </a:solidFill>
              </a:rPr>
              <a:t>lenght</a:t>
            </a:r>
            <a:r>
              <a:rPr lang="en-GB" sz="1200" dirty="0">
                <a:solidFill>
                  <a:srgbClr val="FFC000"/>
                </a:solidFill>
              </a:rPr>
              <a:t> </a:t>
            </a:r>
            <a:r>
              <a:rPr lang="en-GB" sz="1200" dirty="0" err="1">
                <a:solidFill>
                  <a:srgbClr val="FFC000"/>
                </a:solidFill>
              </a:rPr>
              <a:t>os</a:t>
            </a:r>
            <a:r>
              <a:rPr lang="en-GB" sz="1200" dirty="0">
                <a:solidFill>
                  <a:srgbClr val="FFC000"/>
                </a:solidFill>
              </a:rPr>
              <a:t> shifts, etc)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en-GB" sz="1200" dirty="0">
                <a:solidFill>
                  <a:srgbClr val="FFC000"/>
                </a:solidFill>
              </a:rPr>
              <a:t>e) Holidays and days off management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hr-HR" sz="1200" dirty="0">
                <a:solidFill>
                  <a:srgbClr val="FFC000"/>
                </a:solidFill>
              </a:rPr>
              <a:t>f) Professional </a:t>
            </a:r>
            <a:r>
              <a:rPr lang="hr-HR" sz="1200" dirty="0" err="1">
                <a:solidFill>
                  <a:srgbClr val="FFC000"/>
                </a:solidFill>
              </a:rPr>
              <a:t>recognition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hr-HR" sz="1200" dirty="0">
                <a:solidFill>
                  <a:srgbClr val="FFC000"/>
                </a:solidFill>
              </a:rPr>
              <a:t>g) More </a:t>
            </a:r>
            <a:r>
              <a:rPr lang="hr-HR" sz="1200" dirty="0" err="1">
                <a:solidFill>
                  <a:srgbClr val="FFC000"/>
                </a:solidFill>
              </a:rPr>
              <a:t>leadership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hr-HR" sz="1200" dirty="0">
                <a:solidFill>
                  <a:srgbClr val="FFC000"/>
                </a:solidFill>
              </a:rPr>
              <a:t>h) </a:t>
            </a:r>
            <a:r>
              <a:rPr lang="hr-HR" sz="1200" dirty="0" err="1">
                <a:solidFill>
                  <a:srgbClr val="FFC000"/>
                </a:solidFill>
              </a:rPr>
              <a:t>Other</a:t>
            </a:r>
            <a:r>
              <a:rPr lang="hr-HR" sz="1200" dirty="0">
                <a:solidFill>
                  <a:srgbClr val="FFC000"/>
                </a:solidFill>
              </a:rPr>
              <a:t> ( </a:t>
            </a:r>
            <a:r>
              <a:rPr lang="hr-HR" sz="1200" dirty="0" err="1">
                <a:solidFill>
                  <a:srgbClr val="FFC000"/>
                </a:solidFill>
              </a:rPr>
              <a:t>please</a:t>
            </a:r>
            <a:r>
              <a:rPr lang="hr-HR" sz="1200" dirty="0">
                <a:solidFill>
                  <a:srgbClr val="FFC000"/>
                </a:solidFill>
              </a:rPr>
              <a:t>, </a:t>
            </a:r>
            <a:r>
              <a:rPr lang="hr-HR" sz="1200" dirty="0" err="1">
                <a:solidFill>
                  <a:srgbClr val="FFC000"/>
                </a:solidFill>
              </a:rPr>
              <a:t>specify</a:t>
            </a:r>
            <a:r>
              <a:rPr lang="hr-HR" sz="1200" dirty="0">
                <a:solidFill>
                  <a:srgbClr val="FFC000"/>
                </a:solidFill>
              </a:rPr>
              <a:t>)</a:t>
            </a:r>
          </a:p>
          <a:p>
            <a:pPr marL="0" indent="0">
              <a:buClr>
                <a:srgbClr val="FFC000"/>
              </a:buClr>
              <a:buNone/>
            </a:pPr>
            <a:endParaRPr lang="hr-HR" sz="1200" dirty="0">
              <a:solidFill>
                <a:srgbClr val="FFC00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BC4E05B-36FF-4152-87AE-326B56C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6762" y="6492875"/>
            <a:ext cx="7543800" cy="3651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DF3C9D-D816-47EA-9EC1-3BD254AD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762E191B-F7A9-4932-896E-7F57441767ED}"/>
              </a:ext>
            </a:extLst>
          </p:cNvPr>
          <p:cNvSpPr/>
          <p:nvPr/>
        </p:nvSpPr>
        <p:spPr>
          <a:xfrm>
            <a:off x="1602658" y="315383"/>
            <a:ext cx="9281651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hr-HR" sz="24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it-IT" sz="2400" u="sng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it-IT" sz="24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it-IT" sz="24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t-IT" sz="24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improve</a:t>
            </a:r>
            <a:r>
              <a:rPr lang="it-IT" sz="24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2400" u="sng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it-IT" sz="24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work, for a more </a:t>
            </a:r>
            <a:r>
              <a:rPr lang="it-IT" sz="2400" u="sng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satisfying</a:t>
            </a:r>
            <a:r>
              <a:rPr lang="it-IT" sz="24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work-life balance?</a:t>
            </a:r>
            <a:r>
              <a:rPr lang="hr-HR" sz="24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2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(360 </a:t>
            </a:r>
            <a:r>
              <a:rPr lang="hr-HR" sz="1200" u="sng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responses</a:t>
            </a:r>
            <a:r>
              <a:rPr lang="hr-HR" sz="1200" u="sng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200" dirty="0">
              <a:solidFill>
                <a:srgbClr val="FFC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E73247E3-A74D-4C87-930C-8F0C81CA9E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506591"/>
              </p:ext>
            </p:extLst>
          </p:nvPr>
        </p:nvGraphicFramePr>
        <p:xfrm>
          <a:off x="4064736" y="1503495"/>
          <a:ext cx="6917967" cy="452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81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AD5EEACD-BE35-4FA7-84F1-433E7C3B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86783"/>
            <a:ext cx="8534400" cy="1018118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2700" u="sng" dirty="0"/>
            </a:br>
            <a:r>
              <a:rPr lang="hr-HR" sz="2700" dirty="0"/>
              <a:t>5. </a:t>
            </a:r>
            <a:r>
              <a:rPr lang="it-IT" sz="2700" cap="none" dirty="0"/>
              <a:t>Are </a:t>
            </a:r>
            <a:r>
              <a:rPr lang="it-IT" sz="2700" cap="none" dirty="0" err="1"/>
              <a:t>you</a:t>
            </a:r>
            <a:r>
              <a:rPr lang="it-IT" sz="2700" cap="none" dirty="0"/>
              <a:t> </a:t>
            </a:r>
            <a:r>
              <a:rPr lang="it-IT" sz="2700" cap="none" dirty="0" err="1"/>
              <a:t>satisfied</a:t>
            </a:r>
            <a:r>
              <a:rPr lang="it-IT" sz="2700" cap="none" dirty="0"/>
              <a:t> of </a:t>
            </a:r>
            <a:r>
              <a:rPr lang="it-IT" sz="2700" cap="none" dirty="0" err="1"/>
              <a:t>your</a:t>
            </a:r>
            <a:r>
              <a:rPr lang="it-IT" sz="2700" cap="none" dirty="0"/>
              <a:t> </a:t>
            </a:r>
            <a:r>
              <a:rPr lang="it-IT" sz="2700" cap="none" dirty="0" err="1"/>
              <a:t>professional</a:t>
            </a:r>
            <a:r>
              <a:rPr lang="it-IT" sz="2700" cap="none" dirty="0"/>
              <a:t> </a:t>
            </a:r>
            <a:r>
              <a:rPr lang="it-IT" sz="2700" cap="none" dirty="0" err="1"/>
              <a:t>carreer</a:t>
            </a:r>
            <a:r>
              <a:rPr lang="it-IT" sz="2700" cap="none" dirty="0"/>
              <a:t>?</a:t>
            </a:r>
            <a:br>
              <a:rPr lang="hr-HR" sz="2700" cap="none" dirty="0"/>
            </a:br>
            <a:r>
              <a:rPr lang="hr-HR" sz="1300" cap="none" dirty="0"/>
              <a:t>(360 </a:t>
            </a:r>
            <a:r>
              <a:rPr lang="hr-HR" sz="1300" cap="none" dirty="0" err="1"/>
              <a:t>responses</a:t>
            </a:r>
            <a:r>
              <a:rPr lang="hr-HR" sz="1300" cap="none" dirty="0"/>
              <a:t>)</a:t>
            </a:r>
            <a:br>
              <a:rPr lang="hr-HR" dirty="0"/>
            </a:b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11" name="Rezervirano mjesto teksta 10">
            <a:extLst>
              <a:ext uri="{FF2B5EF4-FFF2-40B4-BE49-F238E27FC236}">
                <a16:creationId xmlns:a16="http://schemas.microsoft.com/office/drawing/2014/main" id="{4DD72E6B-548F-4BDC-AB5A-2D660BF66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72" y="4421187"/>
            <a:ext cx="3438525" cy="2350030"/>
          </a:xfrm>
        </p:spPr>
        <p:txBody>
          <a:bodyPr/>
          <a:lstStyle/>
          <a:p>
            <a:pPr marL="457200" indent="-457200">
              <a:buClr>
                <a:srgbClr val="FFC000"/>
              </a:buClr>
              <a:buAutoNum type="alphaLcParenR"/>
            </a:pPr>
            <a:r>
              <a:rPr lang="hr-HR" sz="1200" dirty="0" err="1">
                <a:solidFill>
                  <a:srgbClr val="FFC000"/>
                </a:solidFill>
              </a:rPr>
              <a:t>Yes</a:t>
            </a:r>
            <a:r>
              <a:rPr lang="hr-HR" sz="1200" dirty="0">
                <a:solidFill>
                  <a:srgbClr val="FFC000"/>
                </a:solidFill>
              </a:rPr>
              <a:t>, at </a:t>
            </a:r>
            <a:r>
              <a:rPr lang="hr-HR" sz="1200" dirty="0" err="1">
                <a:solidFill>
                  <a:srgbClr val="FFC000"/>
                </a:solidFill>
              </a:rPr>
              <a:t>all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AutoNum type="alphaLcParenR"/>
            </a:pPr>
            <a:r>
              <a:rPr lang="hr-HR" sz="1200" dirty="0" err="1">
                <a:solidFill>
                  <a:srgbClr val="FFC000"/>
                </a:solidFill>
              </a:rPr>
              <a:t>Not</a:t>
            </a:r>
            <a:r>
              <a:rPr lang="hr-HR" sz="1200" dirty="0">
                <a:solidFill>
                  <a:srgbClr val="FFC000"/>
                </a:solidFill>
              </a:rPr>
              <a:t> at </a:t>
            </a:r>
            <a:r>
              <a:rPr lang="hr-HR" sz="1200" dirty="0" err="1">
                <a:solidFill>
                  <a:srgbClr val="FFC000"/>
                </a:solidFill>
              </a:rPr>
              <a:t>all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Yes, but I neglected my family life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No, but I preferred to dedicate more time to my family 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AutoNum type="alphaLcParenR"/>
            </a:pPr>
            <a:r>
              <a:rPr lang="en-GB" sz="1200" dirty="0">
                <a:solidFill>
                  <a:srgbClr val="FF0000"/>
                </a:solidFill>
              </a:rPr>
              <a:t>No, I didn’t have fair opportunities since I am a woman</a:t>
            </a:r>
            <a:endParaRPr lang="hr-HR" sz="1200" dirty="0">
              <a:solidFill>
                <a:srgbClr val="FF000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BC4E05B-36FF-4152-87AE-326B56C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6762" y="6492875"/>
            <a:ext cx="7543800" cy="3651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DF3C9D-D816-47EA-9EC1-3BD254AD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C2FA7734-4717-4C36-A5B3-8780369787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044168"/>
              </p:ext>
            </p:extLst>
          </p:nvPr>
        </p:nvGraphicFramePr>
        <p:xfrm>
          <a:off x="4028468" y="1831976"/>
          <a:ext cx="6747687" cy="4205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35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AD5EEACD-BE35-4FA7-84F1-433E7C3B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15383"/>
            <a:ext cx="9239250" cy="1018118"/>
          </a:xfrm>
        </p:spPr>
        <p:txBody>
          <a:bodyPr>
            <a:noAutofit/>
          </a:bodyPr>
          <a:lstStyle/>
          <a:p>
            <a:pPr algn="ctr"/>
            <a:br>
              <a:rPr lang="hr-HR" sz="2400" dirty="0"/>
            </a:br>
            <a:r>
              <a:rPr lang="hr-HR" sz="2400" dirty="0"/>
              <a:t>6.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there</a:t>
            </a:r>
            <a:r>
              <a:rPr lang="it-IT" sz="2400" dirty="0"/>
              <a:t> a fair </a:t>
            </a:r>
            <a:r>
              <a:rPr lang="it-IT" sz="2400" dirty="0" err="1"/>
              <a:t>involvement</a:t>
            </a:r>
            <a:r>
              <a:rPr lang="it-IT" sz="2400" dirty="0"/>
              <a:t> of women doctors for management </a:t>
            </a:r>
            <a:r>
              <a:rPr lang="it-IT" sz="2400" dirty="0" err="1"/>
              <a:t>roles</a:t>
            </a:r>
            <a:r>
              <a:rPr lang="hr-HR" sz="2400" dirty="0"/>
              <a:t> </a:t>
            </a:r>
            <a:r>
              <a:rPr lang="it-IT" sz="2400" dirty="0"/>
              <a:t>in </a:t>
            </a:r>
            <a:r>
              <a:rPr lang="it-IT" sz="2400" dirty="0" err="1"/>
              <a:t>your</a:t>
            </a:r>
            <a:r>
              <a:rPr lang="it-IT" sz="2400" dirty="0"/>
              <a:t> </a:t>
            </a:r>
            <a:r>
              <a:rPr lang="it-IT" sz="2400" dirty="0" err="1"/>
              <a:t>workplace</a:t>
            </a:r>
            <a:r>
              <a:rPr lang="it-IT" sz="2400" dirty="0"/>
              <a:t>?</a:t>
            </a:r>
            <a:br>
              <a:rPr lang="hr-HR" sz="2400" dirty="0"/>
            </a:br>
            <a:endParaRPr lang="hr-HR" sz="2400" dirty="0">
              <a:solidFill>
                <a:srgbClr val="FFC000"/>
              </a:solidFill>
            </a:endParaRPr>
          </a:p>
        </p:txBody>
      </p:sp>
      <p:sp>
        <p:nvSpPr>
          <p:cNvPr id="11" name="Rezervirano mjesto teksta 10">
            <a:extLst>
              <a:ext uri="{FF2B5EF4-FFF2-40B4-BE49-F238E27FC236}">
                <a16:creationId xmlns:a16="http://schemas.microsoft.com/office/drawing/2014/main" id="{4DD72E6B-548F-4BDC-AB5A-2D660BF66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37" y="5555340"/>
            <a:ext cx="3438525" cy="128428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Clr>
                <a:srgbClr val="FFC000"/>
              </a:buClr>
              <a:buAutoNum type="alphaLcParenR"/>
            </a:pPr>
            <a:r>
              <a:rPr lang="hr-HR" sz="1200" dirty="0" err="1">
                <a:solidFill>
                  <a:srgbClr val="FFC000"/>
                </a:solidFill>
              </a:rPr>
              <a:t>Not</a:t>
            </a:r>
            <a:r>
              <a:rPr lang="hr-HR" sz="1200" dirty="0">
                <a:solidFill>
                  <a:srgbClr val="FFC000"/>
                </a:solidFill>
              </a:rPr>
              <a:t> at </a:t>
            </a:r>
            <a:r>
              <a:rPr lang="hr-HR" sz="1200" dirty="0" err="1">
                <a:solidFill>
                  <a:srgbClr val="FFC000"/>
                </a:solidFill>
              </a:rPr>
              <a:t>all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No, at the moment but there is a growing attention on this topic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Yes, and there is awareness regarding women authority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hr-HR" sz="1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360 </a:t>
            </a:r>
            <a:r>
              <a:rPr lang="hr-HR" sz="12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responses</a:t>
            </a:r>
            <a:endParaRPr lang="hr-HR" sz="1200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FC000"/>
              </a:buClr>
              <a:buNone/>
            </a:pPr>
            <a:endParaRPr lang="hr-HR" sz="1200" dirty="0">
              <a:solidFill>
                <a:srgbClr val="FFC00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BC4E05B-36FF-4152-87AE-326B56C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6762" y="6492875"/>
            <a:ext cx="7543800" cy="3651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DF3C9D-D816-47EA-9EC1-3BD254AD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B7FBE93C-1EC9-4340-AD5C-5053014198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85942"/>
              </p:ext>
            </p:extLst>
          </p:nvPr>
        </p:nvGraphicFramePr>
        <p:xfrm>
          <a:off x="3386290" y="2049860"/>
          <a:ext cx="6514793" cy="3726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126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AD5EEACD-BE35-4FA7-84F1-433E7C3B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15383"/>
            <a:ext cx="8534400" cy="1018118"/>
          </a:xfrm>
        </p:spPr>
        <p:txBody>
          <a:bodyPr>
            <a:noAutofit/>
          </a:bodyPr>
          <a:lstStyle/>
          <a:p>
            <a:pPr algn="ctr"/>
            <a:br>
              <a:rPr lang="hr-HR" sz="2400" dirty="0"/>
            </a:br>
            <a:r>
              <a:rPr lang="hr-HR" sz="2400" dirty="0"/>
              <a:t>7. </a:t>
            </a:r>
            <a:r>
              <a:rPr lang="it-IT" sz="2400" cap="none" dirty="0"/>
              <a:t>In </a:t>
            </a:r>
            <a:r>
              <a:rPr lang="it-IT" sz="2400" cap="none" dirty="0" err="1"/>
              <a:t>your</a:t>
            </a:r>
            <a:r>
              <a:rPr lang="it-IT" sz="2400" cap="none" dirty="0"/>
              <a:t> Country, </a:t>
            </a:r>
            <a:r>
              <a:rPr lang="it-IT" sz="2400" cap="none" dirty="0" err="1"/>
              <a:t>is</a:t>
            </a:r>
            <a:r>
              <a:rPr lang="it-IT" sz="2400" cap="none" dirty="0"/>
              <a:t> </a:t>
            </a:r>
            <a:r>
              <a:rPr lang="it-IT" sz="2400" cap="none" dirty="0" err="1"/>
              <a:t>there</a:t>
            </a:r>
            <a:r>
              <a:rPr lang="it-IT" sz="2400" cap="none" dirty="0"/>
              <a:t> </a:t>
            </a:r>
            <a:r>
              <a:rPr lang="it-IT" sz="2400" cap="none" dirty="0" err="1"/>
              <a:t>any</a:t>
            </a:r>
            <a:r>
              <a:rPr lang="it-IT" sz="2400" cap="none" dirty="0"/>
              <a:t> </a:t>
            </a:r>
            <a:r>
              <a:rPr lang="it-IT" sz="2400" u="sng" cap="none" dirty="0" err="1"/>
              <a:t>law</a:t>
            </a:r>
            <a:r>
              <a:rPr lang="it-IT" sz="2400" u="sng" cap="none" dirty="0"/>
              <a:t> or </a:t>
            </a:r>
            <a:r>
              <a:rPr lang="it-IT" sz="2400" u="sng" cap="none" dirty="0" err="1"/>
              <a:t>collective</a:t>
            </a:r>
            <a:r>
              <a:rPr lang="it-IT" sz="2400" u="sng" cap="none" dirty="0"/>
              <a:t> agreement </a:t>
            </a:r>
            <a:r>
              <a:rPr lang="it-IT" sz="2400" cap="none" dirty="0" err="1"/>
              <a:t>that</a:t>
            </a:r>
            <a:r>
              <a:rPr lang="it-IT" sz="2400" cap="none" dirty="0"/>
              <a:t> </a:t>
            </a:r>
            <a:r>
              <a:rPr lang="it-IT" sz="2400" cap="none" dirty="0" err="1"/>
              <a:t>is</a:t>
            </a:r>
            <a:r>
              <a:rPr lang="it-IT" sz="2400" cap="none" dirty="0"/>
              <a:t>, in </a:t>
            </a:r>
            <a:r>
              <a:rPr lang="it-IT" sz="2400" cap="none" dirty="0" err="1"/>
              <a:t>your</a:t>
            </a:r>
            <a:r>
              <a:rPr lang="it-IT" sz="2400" cap="none" dirty="0"/>
              <a:t> opinion, </a:t>
            </a:r>
            <a:r>
              <a:rPr lang="it-IT" sz="2400" u="sng" cap="none" dirty="0"/>
              <a:t>women or family </a:t>
            </a:r>
            <a:r>
              <a:rPr lang="it-IT" sz="2400" u="sng" cap="none" dirty="0" err="1"/>
              <a:t>oriented</a:t>
            </a:r>
            <a:r>
              <a:rPr lang="it-IT" sz="2400" cap="none" dirty="0"/>
              <a:t>?</a:t>
            </a:r>
            <a:r>
              <a:rPr lang="hr-HR" sz="2400" cap="none" dirty="0"/>
              <a:t> </a:t>
            </a:r>
            <a:br>
              <a:rPr lang="hr-HR" sz="2400" cap="none" dirty="0"/>
            </a:br>
            <a:r>
              <a:rPr lang="hr-HR" sz="1200" cap="none" dirty="0"/>
              <a:t>(351 </a:t>
            </a:r>
            <a:r>
              <a:rPr lang="hr-HR" sz="1200" cap="none" dirty="0" err="1"/>
              <a:t>responses</a:t>
            </a:r>
            <a:r>
              <a:rPr lang="hr-HR" sz="1200" cap="none" dirty="0"/>
              <a:t>)</a:t>
            </a:r>
            <a:br>
              <a:rPr lang="hr-HR" sz="1200" cap="none" dirty="0"/>
            </a:br>
            <a:endParaRPr lang="hr-HR" sz="1200" cap="none" dirty="0">
              <a:solidFill>
                <a:srgbClr val="FFC000"/>
              </a:solidFill>
            </a:endParaRPr>
          </a:p>
        </p:txBody>
      </p:sp>
      <p:sp>
        <p:nvSpPr>
          <p:cNvPr id="11" name="Rezervirano mjesto teksta 10">
            <a:extLst>
              <a:ext uri="{FF2B5EF4-FFF2-40B4-BE49-F238E27FC236}">
                <a16:creationId xmlns:a16="http://schemas.microsoft.com/office/drawing/2014/main" id="{4DD72E6B-548F-4BDC-AB5A-2D660BF66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875" y="4408826"/>
            <a:ext cx="3505200" cy="1533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200" dirty="0">
                <a:solidFill>
                  <a:srgbClr val="FFC000"/>
                </a:solidFill>
              </a:rPr>
              <a:t>a) No</a:t>
            </a:r>
          </a:p>
          <a:p>
            <a:pPr marL="0" indent="0">
              <a:buNone/>
            </a:pPr>
            <a:r>
              <a:rPr lang="en-GB" sz="1200" dirty="0">
                <a:solidFill>
                  <a:srgbClr val="FFC000"/>
                </a:solidFill>
              </a:rPr>
              <a:t>b) Yes, National laws (report any references)</a:t>
            </a:r>
            <a:endParaRPr lang="hr-HR" sz="12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FFC000"/>
                </a:solidFill>
              </a:rPr>
              <a:t>c) Yes, trade union agreements (report any references</a:t>
            </a:r>
            <a:r>
              <a:rPr lang="hr-HR" sz="1200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BC4E05B-36FF-4152-87AE-326B56C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6762" y="6492875"/>
            <a:ext cx="7543800" cy="3651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DF3C9D-D816-47EA-9EC1-3BD254AD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54F51315-1F72-4739-9275-B2BC830DF8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536355"/>
              </p:ext>
            </p:extLst>
          </p:nvPr>
        </p:nvGraphicFramePr>
        <p:xfrm>
          <a:off x="2938001" y="2307314"/>
          <a:ext cx="8791575" cy="386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741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AD373676-5872-4DC7-BCD6-79868C63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636" y="229128"/>
            <a:ext cx="911701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rgbClr val="FFC000"/>
                </a:solidFill>
              </a:rPr>
              <a:t>WOMEN STUDENTS ENROLLED TO CROATIAN MEDICAL UNIVERSITIES</a:t>
            </a:r>
            <a:br>
              <a:rPr lang="hr-HR" b="1" dirty="0">
                <a:solidFill>
                  <a:srgbClr val="FFC000"/>
                </a:solidFill>
              </a:rPr>
            </a:br>
            <a:endParaRPr lang="hr-HR" sz="2000" b="1" dirty="0">
              <a:solidFill>
                <a:srgbClr val="FFC000"/>
              </a:solidFill>
            </a:endParaRP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F9456F3A-6C53-435E-B490-D65DC5BE0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3310" y="3429000"/>
            <a:ext cx="1945066" cy="1713970"/>
          </a:xfrm>
        </p:spPr>
        <p:txBody>
          <a:bodyPr>
            <a:normAutofit fontScale="85000" lnSpcReduction="10000"/>
          </a:bodyPr>
          <a:lstStyle/>
          <a:p>
            <a:r>
              <a:rPr lang="hr-HR" dirty="0">
                <a:solidFill>
                  <a:srgbClr val="FFC000"/>
                </a:solidFill>
              </a:rPr>
              <a:t>Zagreb	1.968</a:t>
            </a:r>
          </a:p>
          <a:p>
            <a:r>
              <a:rPr lang="hr-HR" dirty="0">
                <a:solidFill>
                  <a:srgbClr val="FFC000"/>
                </a:solidFill>
              </a:rPr>
              <a:t>Osijek	   503</a:t>
            </a:r>
          </a:p>
          <a:p>
            <a:r>
              <a:rPr lang="hr-HR" dirty="0">
                <a:solidFill>
                  <a:srgbClr val="FFC000"/>
                </a:solidFill>
              </a:rPr>
              <a:t>Rijeka	   807</a:t>
            </a:r>
          </a:p>
          <a:p>
            <a:r>
              <a:rPr lang="hr-HR" dirty="0">
                <a:solidFill>
                  <a:srgbClr val="FFC000"/>
                </a:solidFill>
              </a:rPr>
              <a:t>Split		   824</a:t>
            </a:r>
          </a:p>
          <a:p>
            <a:r>
              <a:rPr lang="hr-HR" u="sng" dirty="0">
                <a:solidFill>
                  <a:srgbClr val="FFC000"/>
                </a:solidFill>
              </a:rPr>
              <a:t>ALL:	4.102 </a:t>
            </a:r>
            <a:r>
              <a:rPr lang="hr-HR" u="sng" dirty="0" err="1">
                <a:solidFill>
                  <a:srgbClr val="FFC000"/>
                </a:solidFill>
              </a:rPr>
              <a:t>students</a:t>
            </a:r>
            <a:endParaRPr lang="hr-HR" u="sng" dirty="0">
              <a:solidFill>
                <a:srgbClr val="FFC000"/>
              </a:solidFill>
            </a:endParaRPr>
          </a:p>
          <a:p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AAC08A4-BBC1-428E-986E-7E7ADC7B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4100" y="6492875"/>
            <a:ext cx="7543800" cy="3651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234EDC5-D932-411D-933F-70686A5C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5650" y="6110287"/>
            <a:ext cx="1142245" cy="669925"/>
          </a:xfrm>
        </p:spPr>
        <p:txBody>
          <a:bodyPr/>
          <a:lstStyle/>
          <a:p>
            <a:fld id="{D57F1E4F-1CFF-5643-939E-217C01CDF565}" type="slidenum">
              <a:rPr lang="en-US" sz="1200" smtClean="0">
                <a:solidFill>
                  <a:srgbClr val="FFC000"/>
                </a:solidFill>
              </a:rPr>
              <a:pPr/>
              <a:t>2</a:t>
            </a:fld>
            <a:endParaRPr lang="en-US" sz="1200" dirty="0">
              <a:solidFill>
                <a:srgbClr val="FFC000"/>
              </a:solidFill>
            </a:endParaRPr>
          </a:p>
        </p:txBody>
      </p:sp>
      <p:graphicFrame>
        <p:nvGraphicFramePr>
          <p:cNvPr id="9" name="Rezervirano mjesto slike 8">
            <a:extLst>
              <a:ext uri="{FF2B5EF4-FFF2-40B4-BE49-F238E27FC236}">
                <a16:creationId xmlns:a16="http://schemas.microsoft.com/office/drawing/2014/main" id="{20B16116-F2BD-47FC-AB80-BA0FE8436D1A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957744476"/>
              </p:ext>
            </p:extLst>
          </p:nvPr>
        </p:nvGraphicFramePr>
        <p:xfrm>
          <a:off x="2427288" y="1574800"/>
          <a:ext cx="8037512" cy="4870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5512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AD373676-5872-4DC7-BCD6-79868C63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38831"/>
            <a:ext cx="7257783" cy="1201348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2400" b="1" dirty="0"/>
            </a:br>
            <a:br>
              <a:rPr lang="hr-HR" sz="2400" b="1" dirty="0"/>
            </a:br>
            <a:r>
              <a:rPr lang="hr-HR" sz="2400" b="1" dirty="0"/>
              <a:t>DOCTORS GROUPED BY AGE</a:t>
            </a:r>
            <a:br>
              <a:rPr lang="hr-HR" sz="2400" b="1" dirty="0"/>
            </a:br>
            <a:br>
              <a:rPr lang="hr-HR" sz="2400" dirty="0"/>
            </a:br>
            <a:r>
              <a:rPr lang="hr-HR" sz="2000" u="sng" cap="none" dirty="0"/>
              <a:t>n</a:t>
            </a:r>
            <a:r>
              <a:rPr lang="hr-HR" sz="2000" u="sng" dirty="0"/>
              <a:t> = 14.810;	F 9.351  (63,14%)		M 5.459 	(36,86%)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AAC08A4-BBC1-428E-986E-7E7ADC7B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FEMS General Assembly, Naples, 30 May – 01 June 2019</a:t>
            </a:r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234EDC5-D932-411D-933F-70686A5C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Grafikon 7"/>
          <p:cNvGraphicFramePr/>
          <p:nvPr>
            <p:extLst>
              <p:ext uri="{D42A27DB-BD31-4B8C-83A1-F6EECF244321}">
                <p14:modId xmlns:p14="http://schemas.microsoft.com/office/powerpoint/2010/main" val="1683482257"/>
              </p:ext>
            </p:extLst>
          </p:nvPr>
        </p:nvGraphicFramePr>
        <p:xfrm>
          <a:off x="2581230" y="1396895"/>
          <a:ext cx="7029539" cy="490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850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AD373676-5872-4DC7-BCD6-79868C63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636" y="229128"/>
            <a:ext cx="9184287" cy="1143000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FFC000"/>
                </a:solidFill>
              </a:rPr>
              <a:t>WOMEN DOCTORS </a:t>
            </a:r>
            <a:br>
              <a:rPr lang="hr-HR" dirty="0">
                <a:solidFill>
                  <a:srgbClr val="FFC000"/>
                </a:solidFill>
              </a:rPr>
            </a:br>
            <a:r>
              <a:rPr lang="hr-HR" cap="none" dirty="0">
                <a:solidFill>
                  <a:srgbClr val="FFC000"/>
                </a:solidFill>
              </a:rPr>
              <a:t>HEAD OF DEPARTMENTS / LEADERSHIP POSITION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AAC08A4-BBC1-428E-986E-7E7ADC7B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4100" y="6492875"/>
            <a:ext cx="7543800" cy="3651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234EDC5-D932-411D-933F-70686A5C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D0E07FB3-9634-4E43-996A-22F00EAB0E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864550"/>
              </p:ext>
            </p:extLst>
          </p:nvPr>
        </p:nvGraphicFramePr>
        <p:xfrm>
          <a:off x="1639529" y="1740310"/>
          <a:ext cx="8355370" cy="422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45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AD373676-5872-4DC7-BCD6-79868C63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5" y="52798"/>
            <a:ext cx="9548546" cy="1507067"/>
          </a:xfrm>
        </p:spPr>
        <p:txBody>
          <a:bodyPr>
            <a:normAutofit/>
          </a:bodyPr>
          <a:lstStyle/>
          <a:p>
            <a:pPr algn="ctr"/>
            <a:r>
              <a:rPr lang="hr-HR" sz="3200" dirty="0">
                <a:solidFill>
                  <a:srgbClr val="FFC000"/>
                </a:solidFill>
              </a:rPr>
              <a:t>WOMEN DOCTORS </a:t>
            </a:r>
            <a:r>
              <a:rPr lang="hr-HR" sz="3200" cap="none" dirty="0">
                <a:solidFill>
                  <a:srgbClr val="FFC000"/>
                </a:solidFill>
              </a:rPr>
              <a:t>IN CROATIAN MEDICAL UNION (HLS/ CMU)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2F117C3-7A77-488F-92F9-8A4EBFF24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813" y="1993109"/>
            <a:ext cx="4649787" cy="576262"/>
          </a:xfrm>
          <a:ln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hr-HR" sz="2400" dirty="0">
                <a:solidFill>
                  <a:srgbClr val="FFC000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</a:rPr>
              <a:t>CMU </a:t>
            </a:r>
            <a:r>
              <a:rPr lang="hr-HR" sz="2400" dirty="0" err="1">
                <a:solidFill>
                  <a:srgbClr val="FFC000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</a:rPr>
              <a:t>members</a:t>
            </a:r>
            <a:r>
              <a:rPr lang="hr-HR" sz="2400" dirty="0">
                <a:solidFill>
                  <a:srgbClr val="FFC000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</a:rPr>
              <a:t> </a:t>
            </a:r>
            <a:r>
              <a:rPr lang="hr-HR" sz="2000" dirty="0">
                <a:solidFill>
                  <a:srgbClr val="FFC000"/>
                </a:solidFill>
                <a:uFill>
                  <a:solidFill>
                    <a:schemeClr val="accent1">
                      <a:lumMod val="50000"/>
                    </a:schemeClr>
                  </a:solidFill>
                </a:uFill>
              </a:rPr>
              <a:t>(n = 3.476)</a:t>
            </a:r>
          </a:p>
        </p:txBody>
      </p:sp>
      <p:graphicFrame>
        <p:nvGraphicFramePr>
          <p:cNvPr id="19" name="Rezervirano mjesto sadržaja 18">
            <a:extLst>
              <a:ext uri="{FF2B5EF4-FFF2-40B4-BE49-F238E27FC236}">
                <a16:creationId xmlns:a16="http://schemas.microsoft.com/office/drawing/2014/main" id="{27B0CC16-91D4-4B8A-8CE7-85520A57940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5527596"/>
              </p:ext>
            </p:extLst>
          </p:nvPr>
        </p:nvGraphicFramePr>
        <p:xfrm>
          <a:off x="568169" y="2684830"/>
          <a:ext cx="4937125" cy="303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zervirano mjesto teksta 10">
            <a:extLst>
              <a:ext uri="{FF2B5EF4-FFF2-40B4-BE49-F238E27FC236}">
                <a16:creationId xmlns:a16="http://schemas.microsoft.com/office/drawing/2014/main" id="{3C51200B-2784-4CD1-AA72-32F24DDA3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6848" y="1993109"/>
            <a:ext cx="4665134" cy="576262"/>
          </a:xfrm>
          <a:ln w="12700">
            <a:solidFill>
              <a:srgbClr val="FFC000"/>
            </a:solidFill>
          </a:ln>
        </p:spPr>
        <p:txBody>
          <a:bodyPr/>
          <a:lstStyle/>
          <a:p>
            <a:pPr algn="ctr"/>
            <a:r>
              <a:rPr lang="hr-HR" sz="2400" dirty="0">
                <a:solidFill>
                  <a:srgbClr val="FFC000"/>
                </a:solidFill>
              </a:rPr>
              <a:t>CMU </a:t>
            </a:r>
            <a:r>
              <a:rPr lang="hr-HR" sz="2400" dirty="0" err="1">
                <a:solidFill>
                  <a:srgbClr val="FFC000"/>
                </a:solidFill>
              </a:rPr>
              <a:t>Board</a:t>
            </a:r>
            <a:r>
              <a:rPr lang="hr-HR" sz="2400" dirty="0">
                <a:solidFill>
                  <a:srgbClr val="FFC000"/>
                </a:solidFill>
              </a:rPr>
              <a:t> </a:t>
            </a:r>
            <a:r>
              <a:rPr lang="hr-HR" sz="2000" dirty="0">
                <a:solidFill>
                  <a:srgbClr val="FFC000"/>
                </a:solidFill>
              </a:rPr>
              <a:t>(n = 15)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AAC08A4-BBC1-428E-986E-7E7ADC7B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234EDC5-D932-411D-933F-70686A5C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20" name="Grafikon 19">
            <a:extLst>
              <a:ext uri="{FF2B5EF4-FFF2-40B4-BE49-F238E27FC236}">
                <a16:creationId xmlns:a16="http://schemas.microsoft.com/office/drawing/2014/main" id="{B7D4A916-7CE7-4E00-8F8C-58248AFF3B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411352"/>
              </p:ext>
            </p:extLst>
          </p:nvPr>
        </p:nvGraphicFramePr>
        <p:xfrm>
          <a:off x="342900" y="2907936"/>
          <a:ext cx="4724398" cy="3300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Rezervirano mjesto sadržaja 24">
            <a:extLst>
              <a:ext uri="{FF2B5EF4-FFF2-40B4-BE49-F238E27FC236}">
                <a16:creationId xmlns:a16="http://schemas.microsoft.com/office/drawing/2014/main" id="{A048EC85-8E8E-4641-807B-C2780C9E2A7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4520696"/>
              </p:ext>
            </p:extLst>
          </p:nvPr>
        </p:nvGraphicFramePr>
        <p:xfrm>
          <a:off x="6171933" y="2852435"/>
          <a:ext cx="5286376" cy="348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463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AD5EEACD-BE35-4FA7-84F1-433E7C3B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7257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err="1">
                <a:solidFill>
                  <a:srgbClr val="FFC000"/>
                </a:solidFill>
              </a:rPr>
              <a:t>Family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friendly</a:t>
            </a:r>
            <a:r>
              <a:rPr lang="hr-HR" dirty="0">
                <a:solidFill>
                  <a:srgbClr val="FFC000"/>
                </a:solidFill>
              </a:rPr>
              <a:t> / </a:t>
            </a:r>
            <a:r>
              <a:rPr lang="hr-HR" dirty="0" err="1">
                <a:solidFill>
                  <a:srgbClr val="FFC000"/>
                </a:solidFill>
              </a:rPr>
              <a:t>women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oriented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policies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adopted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in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croatia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11" name="Rezervirano mjesto teksta 10">
            <a:extLst>
              <a:ext uri="{FF2B5EF4-FFF2-40B4-BE49-F238E27FC236}">
                <a16:creationId xmlns:a16="http://schemas.microsoft.com/office/drawing/2014/main" id="{4DD72E6B-548F-4BDC-AB5A-2D660BF66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327667"/>
            <a:ext cx="11277600" cy="3615267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r-HR" dirty="0" err="1">
                <a:solidFill>
                  <a:srgbClr val="FFC000"/>
                </a:solidFill>
              </a:rPr>
              <a:t>Labor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Law</a:t>
            </a:r>
            <a:endParaRPr lang="hr-HR" dirty="0">
              <a:solidFill>
                <a:srgbClr val="FFC000"/>
              </a:solidFill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r-HR" dirty="0" err="1">
                <a:solidFill>
                  <a:srgbClr val="FFC000"/>
                </a:solidFill>
              </a:rPr>
              <a:t>Family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law</a:t>
            </a:r>
            <a:endParaRPr lang="hr-HR" dirty="0">
              <a:solidFill>
                <a:srgbClr val="FFC000"/>
              </a:solidFill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r-HR" dirty="0" err="1">
                <a:solidFill>
                  <a:srgbClr val="FFC000"/>
                </a:solidFill>
              </a:rPr>
              <a:t>Law</a:t>
            </a:r>
            <a:r>
              <a:rPr lang="hr-HR" dirty="0">
                <a:solidFill>
                  <a:srgbClr val="FFC000"/>
                </a:solidFill>
              </a:rPr>
              <a:t> on </a:t>
            </a:r>
            <a:r>
              <a:rPr lang="hr-HR" dirty="0" err="1">
                <a:solidFill>
                  <a:srgbClr val="FFC000"/>
                </a:solidFill>
              </a:rPr>
              <a:t>Gender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Equality</a:t>
            </a:r>
            <a:endParaRPr lang="hr-HR" dirty="0">
              <a:solidFill>
                <a:srgbClr val="FFC000"/>
              </a:solidFill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r-HR" dirty="0" err="1">
                <a:solidFill>
                  <a:srgbClr val="FFC000"/>
                </a:solidFill>
              </a:rPr>
              <a:t>Collective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Contract</a:t>
            </a:r>
            <a:r>
              <a:rPr lang="hr-HR" dirty="0">
                <a:solidFill>
                  <a:srgbClr val="FFC000"/>
                </a:solidFill>
              </a:rPr>
              <a:t>  for </a:t>
            </a:r>
            <a:r>
              <a:rPr lang="hr-HR" dirty="0" err="1">
                <a:solidFill>
                  <a:srgbClr val="FFC000"/>
                </a:solidFill>
              </a:rPr>
              <a:t>Public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Services</a:t>
            </a:r>
            <a:endParaRPr lang="hr-HR" dirty="0">
              <a:solidFill>
                <a:srgbClr val="FFC000"/>
              </a:solidFill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r-HR" dirty="0" err="1">
                <a:solidFill>
                  <a:srgbClr val="FFC000"/>
                </a:solidFill>
              </a:rPr>
              <a:t>Collective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Contract</a:t>
            </a:r>
            <a:r>
              <a:rPr lang="hr-HR" dirty="0">
                <a:solidFill>
                  <a:srgbClr val="FFC000"/>
                </a:solidFill>
              </a:rPr>
              <a:t> for </a:t>
            </a:r>
            <a:r>
              <a:rPr lang="hr-HR" dirty="0" err="1">
                <a:solidFill>
                  <a:srgbClr val="FFC000"/>
                </a:solidFill>
              </a:rPr>
              <a:t>Healthcare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workers</a:t>
            </a:r>
            <a:endParaRPr lang="hr-HR" dirty="0">
              <a:solidFill>
                <a:srgbClr val="FFC000"/>
              </a:solidFill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hr-HR" dirty="0" err="1">
                <a:solidFill>
                  <a:srgbClr val="FFC000"/>
                </a:solidFill>
              </a:rPr>
              <a:t>Law</a:t>
            </a:r>
            <a:r>
              <a:rPr lang="hr-HR" dirty="0">
                <a:solidFill>
                  <a:srgbClr val="FFC000"/>
                </a:solidFill>
              </a:rPr>
              <a:t> on Health Care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BC4E05B-36FF-4152-87AE-326B56C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6762" y="6492875"/>
            <a:ext cx="7543800" cy="3651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DF3C9D-D816-47EA-9EC1-3BD254AD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7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AD5EEACD-BE35-4FA7-84F1-433E7C3B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575" y="246557"/>
            <a:ext cx="8534400" cy="860102"/>
          </a:xfrm>
        </p:spPr>
        <p:txBody>
          <a:bodyPr>
            <a:normAutofit/>
          </a:bodyPr>
          <a:lstStyle/>
          <a:p>
            <a:pPr algn="ctr"/>
            <a:r>
              <a:rPr lang="hr-HR" sz="2400" cap="none" dirty="0"/>
              <a:t>1. </a:t>
            </a:r>
            <a:r>
              <a:rPr lang="it-IT" sz="2400" cap="none" dirty="0"/>
              <a:t>How </a:t>
            </a:r>
            <a:r>
              <a:rPr lang="it-IT" sz="2400" cap="none" dirty="0" err="1"/>
              <a:t>old</a:t>
            </a:r>
            <a:r>
              <a:rPr lang="it-IT" sz="2400" cap="none" dirty="0"/>
              <a:t> are </a:t>
            </a:r>
            <a:r>
              <a:rPr lang="it-IT" sz="2400" cap="none" dirty="0" err="1"/>
              <a:t>you</a:t>
            </a:r>
            <a:r>
              <a:rPr lang="it-IT" sz="2400" dirty="0"/>
              <a:t>?</a:t>
            </a:r>
            <a:r>
              <a:rPr lang="hr-HR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hr-HR" sz="27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1300" dirty="0">
                <a:ea typeface="Calibri" panose="020F0502020204030204" pitchFamily="34" charset="0"/>
                <a:cs typeface="Times New Roman" panose="02020603050405020304" pitchFamily="18" charset="0"/>
              </a:rPr>
              <a:t>(360 </a:t>
            </a:r>
            <a:r>
              <a:rPr lang="hr-HR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responses</a:t>
            </a:r>
            <a:r>
              <a:rPr lang="hr-HR" sz="13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11" name="Rezervirano mjesto teksta 10">
            <a:extLst>
              <a:ext uri="{FF2B5EF4-FFF2-40B4-BE49-F238E27FC236}">
                <a16:creationId xmlns:a16="http://schemas.microsoft.com/office/drawing/2014/main" id="{4DD72E6B-548F-4BDC-AB5A-2D660BF66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2244020"/>
            <a:ext cx="11277600" cy="3615267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hr-HR" dirty="0">
              <a:solidFill>
                <a:srgbClr val="FFC000"/>
              </a:solidFill>
            </a:endParaRPr>
          </a:p>
          <a:p>
            <a:endParaRPr lang="hr-HR" dirty="0">
              <a:solidFill>
                <a:srgbClr val="FFC00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BC4E05B-36FF-4152-87AE-326B56C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6762" y="6492875"/>
            <a:ext cx="7543800" cy="365125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DF3C9D-D816-47EA-9EC1-3BD254AD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033EDACB-4258-4DB8-A38A-144B159E9F6A}"/>
              </a:ext>
            </a:extLst>
          </p:cNvPr>
          <p:cNvSpPr/>
          <p:nvPr/>
        </p:nvSpPr>
        <p:spPr>
          <a:xfrm>
            <a:off x="231775" y="4859663"/>
            <a:ext cx="6096000" cy="13100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hr-HR" sz="1400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hr-HR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it-IT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25-35 </a:t>
            </a:r>
            <a:r>
              <a:rPr lang="it-IT" sz="14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endParaRPr lang="hr-HR" sz="1400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hr-HR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it-IT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36- 49 </a:t>
            </a:r>
            <a:r>
              <a:rPr lang="it-IT" sz="14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endParaRPr lang="hr-HR" sz="1400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hr-HR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it-IT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50-60 </a:t>
            </a:r>
            <a:r>
              <a:rPr lang="it-IT" sz="14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endParaRPr lang="hr-HR" sz="1400" dirty="0">
              <a:solidFill>
                <a:srgbClr val="FFC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r-HR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it-IT" sz="14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older</a:t>
            </a:r>
            <a:r>
              <a:rPr lang="it-IT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it-IT" sz="14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endParaRPr lang="hr-HR" sz="1400" dirty="0">
              <a:solidFill>
                <a:srgbClr val="FFC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id="{06926CA7-A015-4F6F-A34B-8A8E8ACD9F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891114"/>
              </p:ext>
            </p:extLst>
          </p:nvPr>
        </p:nvGraphicFramePr>
        <p:xfrm>
          <a:off x="3299245" y="2101497"/>
          <a:ext cx="6246812" cy="437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268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AD5EEACD-BE35-4FA7-84F1-433E7C3B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5" y="48356"/>
            <a:ext cx="9544050" cy="1143000"/>
          </a:xfrm>
        </p:spPr>
        <p:txBody>
          <a:bodyPr>
            <a:normAutofit/>
          </a:bodyPr>
          <a:lstStyle/>
          <a:p>
            <a:pPr algn="ctr"/>
            <a:r>
              <a:rPr lang="hr-HR" sz="2400" dirty="0"/>
              <a:t>2. </a:t>
            </a:r>
            <a:r>
              <a:rPr lang="it-IT" sz="2400" cap="none" dirty="0"/>
              <a:t>In </a:t>
            </a:r>
            <a:r>
              <a:rPr lang="it-IT" sz="2400" cap="none" dirty="0" err="1"/>
              <a:t>your</a:t>
            </a:r>
            <a:r>
              <a:rPr lang="it-IT" sz="2400" cap="none" dirty="0"/>
              <a:t> work, </a:t>
            </a:r>
            <a:r>
              <a:rPr lang="it-IT" sz="2400" cap="none" dirty="0" err="1"/>
              <a:t>have</a:t>
            </a:r>
            <a:r>
              <a:rPr lang="it-IT" sz="2400" cap="none" dirty="0"/>
              <a:t> </a:t>
            </a:r>
            <a:r>
              <a:rPr lang="it-IT" sz="2400" cap="none" dirty="0" err="1"/>
              <a:t>you</a:t>
            </a:r>
            <a:r>
              <a:rPr lang="it-IT" sz="2400" cap="none" dirty="0"/>
              <a:t> or </a:t>
            </a:r>
            <a:r>
              <a:rPr lang="it-IT" sz="2400" cap="none" dirty="0" err="1"/>
              <a:t>did</a:t>
            </a:r>
            <a:r>
              <a:rPr lang="hr-HR" sz="2400" cap="none" dirty="0"/>
              <a:t> </a:t>
            </a:r>
            <a:r>
              <a:rPr lang="it-IT" sz="2400" cap="none" dirty="0"/>
              <a:t> </a:t>
            </a:r>
            <a:r>
              <a:rPr lang="it-IT" sz="2400" cap="none" dirty="0" err="1"/>
              <a:t>you</a:t>
            </a:r>
            <a:r>
              <a:rPr lang="it-IT" sz="2400" cap="none" dirty="0"/>
              <a:t> </a:t>
            </a:r>
            <a:r>
              <a:rPr lang="it-IT" sz="2400" cap="none" dirty="0" err="1"/>
              <a:t>ever</a:t>
            </a:r>
            <a:r>
              <a:rPr lang="it-IT" sz="2400" cap="none" dirty="0"/>
              <a:t> </a:t>
            </a:r>
            <a:r>
              <a:rPr lang="it-IT" sz="2400" cap="none" dirty="0" err="1"/>
              <a:t>feel</a:t>
            </a:r>
            <a:r>
              <a:rPr lang="it-IT" sz="2400" cap="none" dirty="0"/>
              <a:t> </a:t>
            </a:r>
            <a:r>
              <a:rPr lang="it-IT" sz="2400" cap="none" dirty="0" err="1"/>
              <a:t>being</a:t>
            </a:r>
            <a:r>
              <a:rPr lang="hr-HR" sz="2400" cap="none" dirty="0"/>
              <a:t> </a:t>
            </a:r>
            <a:r>
              <a:rPr lang="it-IT" sz="2400" cap="none" dirty="0" err="1"/>
              <a:t>discriminated</a:t>
            </a:r>
            <a:r>
              <a:rPr lang="it-IT" sz="2400" cap="none" dirty="0"/>
              <a:t>, </a:t>
            </a:r>
            <a:r>
              <a:rPr lang="it-IT" sz="2400" cap="none" dirty="0" err="1"/>
              <a:t>as</a:t>
            </a:r>
            <a:r>
              <a:rPr lang="it-IT" sz="2400" cap="none" dirty="0"/>
              <a:t> a woman doctor?</a:t>
            </a:r>
            <a:r>
              <a:rPr lang="hr-HR" sz="2400" cap="none" dirty="0"/>
              <a:t> </a:t>
            </a:r>
            <a:br>
              <a:rPr lang="hr-HR" sz="2400" cap="none" dirty="0"/>
            </a:br>
            <a:r>
              <a:rPr lang="hr-HR" sz="1200" dirty="0">
                <a:ea typeface="Calibri" panose="020F0502020204030204" pitchFamily="34" charset="0"/>
                <a:cs typeface="Times New Roman" panose="02020603050405020304" pitchFamily="18" charset="0"/>
              </a:rPr>
              <a:t>(360 </a:t>
            </a:r>
            <a:r>
              <a:rPr lang="hr-HR" sz="1200" dirty="0" err="1">
                <a:ea typeface="Calibri" panose="020F0502020204030204" pitchFamily="34" charset="0"/>
                <a:cs typeface="Times New Roman" panose="02020603050405020304" pitchFamily="18" charset="0"/>
              </a:rPr>
              <a:t>responses</a:t>
            </a:r>
            <a:r>
              <a:rPr lang="hr-HR" sz="12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r-HR" sz="1200" dirty="0">
              <a:solidFill>
                <a:srgbClr val="FFC000"/>
              </a:solidFill>
            </a:endParaRPr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33A86E51-FABE-40BF-96DE-4F3801A6D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4507" y="4592271"/>
            <a:ext cx="3087688" cy="1442509"/>
          </a:xfrm>
        </p:spPr>
        <p:txBody>
          <a:bodyPr>
            <a:normAutofit/>
          </a:bodyPr>
          <a:lstStyle/>
          <a:p>
            <a:r>
              <a:rPr lang="hr-HR" sz="1400" dirty="0">
                <a:solidFill>
                  <a:srgbClr val="FFC000"/>
                </a:solidFill>
                <a:latin typeface="+mj-lt"/>
              </a:rPr>
              <a:t>a) no,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never</a:t>
            </a:r>
            <a:endParaRPr lang="hr-HR" sz="1400" dirty="0">
              <a:solidFill>
                <a:srgbClr val="FFC000"/>
              </a:solidFill>
              <a:latin typeface="+mj-lt"/>
            </a:endParaRPr>
          </a:p>
          <a:p>
            <a:r>
              <a:rPr lang="hr-HR" sz="1400" dirty="0">
                <a:solidFill>
                  <a:srgbClr val="FFC000"/>
                </a:solidFill>
                <a:latin typeface="+mj-lt"/>
              </a:rPr>
              <a:t>b)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yes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,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from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my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colleagues</a:t>
            </a:r>
            <a:endParaRPr lang="hr-HR" sz="1400" dirty="0">
              <a:solidFill>
                <a:srgbClr val="FFC000"/>
              </a:solidFill>
              <a:latin typeface="+mj-lt"/>
            </a:endParaRPr>
          </a:p>
          <a:p>
            <a:r>
              <a:rPr lang="hr-HR" sz="1400" dirty="0">
                <a:solidFill>
                  <a:srgbClr val="FFC000"/>
                </a:solidFill>
                <a:latin typeface="+mj-lt"/>
              </a:rPr>
              <a:t>c)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yes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,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from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my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supervisor</a:t>
            </a:r>
            <a:endParaRPr lang="hr-HR" sz="1400" dirty="0">
              <a:solidFill>
                <a:srgbClr val="FFC000"/>
              </a:solidFill>
              <a:latin typeface="+mj-lt"/>
            </a:endParaRPr>
          </a:p>
          <a:p>
            <a:r>
              <a:rPr lang="hr-HR" sz="1400" dirty="0">
                <a:solidFill>
                  <a:srgbClr val="FFC000"/>
                </a:solidFill>
                <a:latin typeface="+mj-lt"/>
              </a:rPr>
              <a:t>d)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yes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,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from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my</a:t>
            </a:r>
            <a:r>
              <a:rPr lang="hr-HR" sz="1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hr-HR" sz="1400" dirty="0" err="1">
                <a:solidFill>
                  <a:srgbClr val="FFC000"/>
                </a:solidFill>
                <a:latin typeface="+mj-lt"/>
              </a:rPr>
              <a:t>patients</a:t>
            </a:r>
            <a:endParaRPr lang="hr-HR" sz="1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BC4E05B-36FF-4152-87AE-326B56C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DF3C9D-D816-47EA-9EC1-3BD254AD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id="{1907E5C4-11C5-404A-BC7B-2F7B8ECF0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309851"/>
              </p:ext>
            </p:extLst>
          </p:nvPr>
        </p:nvGraphicFramePr>
        <p:xfrm>
          <a:off x="4124324" y="2024591"/>
          <a:ext cx="5705475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977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>
            <a:extLst>
              <a:ext uri="{FF2B5EF4-FFF2-40B4-BE49-F238E27FC236}">
                <a16:creationId xmlns:a16="http://schemas.microsoft.com/office/drawing/2014/main" id="{AD5EEACD-BE35-4FA7-84F1-433E7C3B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hr-HR" sz="2400" dirty="0"/>
            </a:br>
            <a:endParaRPr lang="hr-HR" sz="2400" dirty="0">
              <a:solidFill>
                <a:srgbClr val="FFC000"/>
              </a:solidFill>
            </a:endParaRPr>
          </a:p>
        </p:txBody>
      </p:sp>
      <p:sp>
        <p:nvSpPr>
          <p:cNvPr id="11" name="Rezervirano mjesto teksta 10">
            <a:extLst>
              <a:ext uri="{FF2B5EF4-FFF2-40B4-BE49-F238E27FC236}">
                <a16:creationId xmlns:a16="http://schemas.microsoft.com/office/drawing/2014/main" id="{4DD72E6B-548F-4BDC-AB5A-2D660BF66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4" y="3168555"/>
            <a:ext cx="3572142" cy="3636647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FC000"/>
              </a:buClr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I’m </a:t>
            </a:r>
            <a:r>
              <a:rPr lang="en-GB" sz="1200" b="1" u="sng" dirty="0">
                <a:solidFill>
                  <a:srgbClr val="FFC000"/>
                </a:solidFill>
              </a:rPr>
              <a:t>fully satisfied </a:t>
            </a:r>
            <a:r>
              <a:rPr lang="en-GB" sz="1200" dirty="0">
                <a:solidFill>
                  <a:srgbClr val="FFC000"/>
                </a:solidFill>
              </a:rPr>
              <a:t>of organization in my workplace, </a:t>
            </a:r>
            <a:r>
              <a:rPr lang="en-GB" sz="1200" b="1" u="sng" dirty="0">
                <a:solidFill>
                  <a:srgbClr val="FFC000"/>
                </a:solidFill>
              </a:rPr>
              <a:t>both</a:t>
            </a:r>
            <a:r>
              <a:rPr lang="en-GB" sz="1200" dirty="0">
                <a:solidFill>
                  <a:srgbClr val="FFC000"/>
                </a:solidFill>
              </a:rPr>
              <a:t> from a </a:t>
            </a:r>
            <a:r>
              <a:rPr lang="en-GB" sz="1200" b="1" u="sng" dirty="0">
                <a:solidFill>
                  <a:srgbClr val="FFC000"/>
                </a:solidFill>
              </a:rPr>
              <a:t>family</a:t>
            </a:r>
            <a:r>
              <a:rPr lang="en-GB" sz="1200" dirty="0">
                <a:solidFill>
                  <a:srgbClr val="FFC000"/>
                </a:solidFill>
              </a:rPr>
              <a:t> friendly and </a:t>
            </a:r>
            <a:r>
              <a:rPr lang="en-GB" sz="1200" b="1" u="sng" dirty="0" err="1">
                <a:solidFill>
                  <a:srgbClr val="FFC000"/>
                </a:solidFill>
              </a:rPr>
              <a:t>carreer</a:t>
            </a:r>
            <a:r>
              <a:rPr lang="en-GB" sz="1200" dirty="0">
                <a:solidFill>
                  <a:srgbClr val="FFC000"/>
                </a:solidFill>
              </a:rPr>
              <a:t> point of view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 3" panose="05040102010807070707" pitchFamily="18" charset="2"/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I’m </a:t>
            </a:r>
            <a:r>
              <a:rPr lang="en-GB" sz="1200" b="1" u="sng" dirty="0">
                <a:solidFill>
                  <a:srgbClr val="FFC000"/>
                </a:solidFill>
              </a:rPr>
              <a:t>quite satisfied </a:t>
            </a:r>
            <a:r>
              <a:rPr lang="en-GB" sz="1200" dirty="0">
                <a:solidFill>
                  <a:srgbClr val="FFC000"/>
                </a:solidFill>
              </a:rPr>
              <a:t>of organization in my workplace, both from a family friendly and </a:t>
            </a:r>
            <a:r>
              <a:rPr lang="en-GB" sz="1200" dirty="0" err="1">
                <a:solidFill>
                  <a:srgbClr val="FFC000"/>
                </a:solidFill>
              </a:rPr>
              <a:t>carreer</a:t>
            </a:r>
            <a:r>
              <a:rPr lang="en-GB" sz="1200" dirty="0">
                <a:solidFill>
                  <a:srgbClr val="FFC000"/>
                </a:solidFill>
              </a:rPr>
              <a:t> point of view 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 3" panose="05040102010807070707" pitchFamily="18" charset="2"/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I’m </a:t>
            </a:r>
            <a:r>
              <a:rPr lang="en-GB" sz="1200" b="1" u="sng" dirty="0">
                <a:solidFill>
                  <a:srgbClr val="FFC000"/>
                </a:solidFill>
              </a:rPr>
              <a:t>not satisfied at all</a:t>
            </a:r>
            <a:r>
              <a:rPr lang="en-GB" sz="1200" dirty="0">
                <a:solidFill>
                  <a:srgbClr val="FFC000"/>
                </a:solidFill>
              </a:rPr>
              <a:t>, neither from a family friendly nor from a </a:t>
            </a:r>
            <a:r>
              <a:rPr lang="en-GB" sz="1200" dirty="0" err="1">
                <a:solidFill>
                  <a:srgbClr val="FFC000"/>
                </a:solidFill>
              </a:rPr>
              <a:t>carreer</a:t>
            </a:r>
            <a:r>
              <a:rPr lang="en-GB" sz="1200" dirty="0">
                <a:solidFill>
                  <a:srgbClr val="FFC000"/>
                </a:solidFill>
              </a:rPr>
              <a:t> point of view</a:t>
            </a:r>
            <a:endParaRPr lang="hr-HR" sz="1200" dirty="0">
              <a:solidFill>
                <a:srgbClr val="FFC000"/>
              </a:solidFill>
            </a:endParaRPr>
          </a:p>
          <a:p>
            <a:pPr marL="457200" indent="-457200">
              <a:buClr>
                <a:srgbClr val="FFC000"/>
              </a:buClr>
              <a:buFont typeface="Wingdings 3" panose="05040102010807070707" pitchFamily="18" charset="2"/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I’m </a:t>
            </a:r>
            <a:r>
              <a:rPr lang="en-GB" sz="1200" b="1" u="sng" dirty="0">
                <a:solidFill>
                  <a:srgbClr val="FFC000"/>
                </a:solidFill>
              </a:rPr>
              <a:t>satisfied </a:t>
            </a:r>
            <a:r>
              <a:rPr lang="en-GB" sz="1200" dirty="0">
                <a:solidFill>
                  <a:srgbClr val="FFC000"/>
                </a:solidFill>
              </a:rPr>
              <a:t>from a </a:t>
            </a:r>
            <a:r>
              <a:rPr lang="en-GB" sz="1200" b="1" u="sng" dirty="0">
                <a:solidFill>
                  <a:srgbClr val="FFC000"/>
                </a:solidFill>
              </a:rPr>
              <a:t>family</a:t>
            </a:r>
            <a:r>
              <a:rPr lang="en-GB" sz="1200" dirty="0">
                <a:solidFill>
                  <a:srgbClr val="FFC000"/>
                </a:solidFill>
              </a:rPr>
              <a:t> friendly point of view but my </a:t>
            </a:r>
            <a:r>
              <a:rPr lang="en-GB" sz="1200" b="1" u="sng" dirty="0">
                <a:solidFill>
                  <a:srgbClr val="FFC000"/>
                </a:solidFill>
              </a:rPr>
              <a:t>career</a:t>
            </a:r>
            <a:r>
              <a:rPr lang="en-GB" sz="1200" dirty="0">
                <a:solidFill>
                  <a:srgbClr val="FFC000"/>
                </a:solidFill>
              </a:rPr>
              <a:t> is deeply </a:t>
            </a:r>
            <a:r>
              <a:rPr lang="en-GB" sz="1200" b="1" u="sng" dirty="0">
                <a:solidFill>
                  <a:srgbClr val="FFC000"/>
                </a:solidFill>
              </a:rPr>
              <a:t>affected</a:t>
            </a:r>
            <a:r>
              <a:rPr lang="hr-HR" sz="1200" dirty="0">
                <a:solidFill>
                  <a:srgbClr val="FFC000"/>
                </a:solidFill>
              </a:rPr>
              <a:t> </a:t>
            </a:r>
          </a:p>
          <a:p>
            <a:pPr marL="457200" indent="-457200">
              <a:buClr>
                <a:srgbClr val="FFC000"/>
              </a:buClr>
              <a:buFont typeface="Wingdings 3" panose="05040102010807070707" pitchFamily="18" charset="2"/>
              <a:buAutoNum type="alphaLcParenR"/>
            </a:pPr>
            <a:r>
              <a:rPr lang="en-GB" sz="1200" dirty="0">
                <a:solidFill>
                  <a:srgbClr val="FFC000"/>
                </a:solidFill>
              </a:rPr>
              <a:t>I’m </a:t>
            </a:r>
            <a:r>
              <a:rPr lang="en-GB" sz="1200" b="1" u="sng" dirty="0">
                <a:solidFill>
                  <a:srgbClr val="FFC000"/>
                </a:solidFill>
              </a:rPr>
              <a:t>satisfied </a:t>
            </a:r>
            <a:r>
              <a:rPr lang="en-GB" sz="1200" dirty="0">
                <a:solidFill>
                  <a:srgbClr val="FFC000"/>
                </a:solidFill>
              </a:rPr>
              <a:t>from a </a:t>
            </a:r>
            <a:r>
              <a:rPr lang="en-GB" sz="1200" b="1" u="sng" dirty="0">
                <a:solidFill>
                  <a:srgbClr val="FFC000"/>
                </a:solidFill>
              </a:rPr>
              <a:t>car</a:t>
            </a:r>
            <a:r>
              <a:rPr lang="hr-HR" sz="1200" b="1" u="sng" dirty="0" err="1">
                <a:solidFill>
                  <a:srgbClr val="FFC000"/>
                </a:solidFill>
              </a:rPr>
              <a:t>re</a:t>
            </a:r>
            <a:r>
              <a:rPr lang="en-GB" sz="1200" b="1" u="sng" dirty="0" err="1">
                <a:solidFill>
                  <a:srgbClr val="FFC000"/>
                </a:solidFill>
              </a:rPr>
              <a:t>er</a:t>
            </a:r>
            <a:r>
              <a:rPr lang="en-GB" sz="1200" b="1" u="sng" dirty="0">
                <a:solidFill>
                  <a:srgbClr val="FFC000"/>
                </a:solidFill>
              </a:rPr>
              <a:t> </a:t>
            </a:r>
            <a:r>
              <a:rPr lang="en-GB" sz="1200" dirty="0">
                <a:solidFill>
                  <a:srgbClr val="FFC000"/>
                </a:solidFill>
              </a:rPr>
              <a:t>point of view but my </a:t>
            </a:r>
            <a:r>
              <a:rPr lang="en-GB" sz="1200" b="1" u="sng" dirty="0">
                <a:solidFill>
                  <a:srgbClr val="FFC000"/>
                </a:solidFill>
              </a:rPr>
              <a:t>family life </a:t>
            </a:r>
            <a:r>
              <a:rPr lang="en-GB" sz="1200" dirty="0">
                <a:solidFill>
                  <a:srgbClr val="FFC000"/>
                </a:solidFill>
              </a:rPr>
              <a:t>is deeply </a:t>
            </a:r>
            <a:r>
              <a:rPr lang="en-GB" sz="1200" b="1" u="sng" dirty="0" err="1">
                <a:solidFill>
                  <a:srgbClr val="FFC000"/>
                </a:solidFill>
              </a:rPr>
              <a:t>affecte</a:t>
            </a:r>
            <a:r>
              <a:rPr lang="hr-HR" sz="1200" b="1" u="sng" dirty="0">
                <a:solidFill>
                  <a:srgbClr val="FFC000"/>
                </a:solidFill>
              </a:rPr>
              <a:t>d</a:t>
            </a:r>
          </a:p>
          <a:p>
            <a:pPr marL="0" indent="0">
              <a:buClr>
                <a:srgbClr val="FFC000"/>
              </a:buClr>
              <a:buNone/>
            </a:pPr>
            <a:endParaRPr lang="hr-HR" sz="1200" dirty="0">
              <a:solidFill>
                <a:srgbClr val="FFC000"/>
              </a:solidFill>
            </a:endParaRP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BC4E05B-36FF-4152-87AE-326B56C0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C000"/>
                </a:solidFill>
              </a:rPr>
              <a:t>FEMS General Assembly, Naples, 30 May – 01 June 2019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DF3C9D-D816-47EA-9EC1-3BD254AD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4D2C6222-ABCA-4D8B-836A-F63BAE4ACE37}"/>
              </a:ext>
            </a:extLst>
          </p:cNvPr>
          <p:cNvSpPr/>
          <p:nvPr/>
        </p:nvSpPr>
        <p:spPr>
          <a:xfrm>
            <a:off x="1748897" y="105862"/>
            <a:ext cx="9045676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hr-HR" sz="2400" u="sng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it-IT" sz="2400" u="sng" dirty="0" err="1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it-IT" sz="2400" u="sng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it-IT" sz="2400" u="sng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u="sng" dirty="0" err="1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it-IT" sz="2400" u="sng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opinion </a:t>
            </a:r>
            <a:r>
              <a:rPr lang="it-IT" sz="2400" u="sng" dirty="0" err="1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it-IT" sz="2400" u="sng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work-life balance in </a:t>
            </a:r>
            <a:r>
              <a:rPr lang="it-IT" sz="2400" u="sng" dirty="0" err="1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it-IT" sz="2400" u="sng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work </a:t>
            </a:r>
            <a:r>
              <a:rPr lang="it-IT" sz="2400" u="sng" dirty="0" err="1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organization</a:t>
            </a:r>
            <a:r>
              <a:rPr lang="it-IT" sz="2400" u="sng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hr-HR" sz="2400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r-HR" sz="1200" dirty="0">
                <a:solidFill>
                  <a:srgbClr val="FFC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1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360 </a:t>
            </a:r>
            <a:r>
              <a:rPr lang="hr-HR" sz="1200" dirty="0" err="1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responses</a:t>
            </a:r>
            <a:r>
              <a:rPr lang="hr-HR" sz="1200" dirty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20DE7A5E-3ED4-4AC8-92FB-B81E935AFD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98500"/>
              </p:ext>
            </p:extLst>
          </p:nvPr>
        </p:nvGraphicFramePr>
        <p:xfrm>
          <a:off x="3873911" y="1297859"/>
          <a:ext cx="7285702" cy="4965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9780610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857</Words>
  <Application>Microsoft Office PowerPoint</Application>
  <PresentationFormat>Panorámica</PresentationFormat>
  <Paragraphs>184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Wingdings 3</vt:lpstr>
      <vt:lpstr>Isječak</vt:lpstr>
      <vt:lpstr>   TOWARDS A WOMEN ORIENTED MEDICINE. EUROPEAN WOMEN DOCTOR’S LIFE AND WORK:  FACILITATIONS AND BARRIERS   RESULTS - CROATIA</vt:lpstr>
      <vt:lpstr>WOMEN STUDENTS ENROLLED TO CROATIAN MEDICAL UNIVERSITIES </vt:lpstr>
      <vt:lpstr>  DOCTORS GROUPED BY AGE  n = 14.810; F 9.351  (63,14%)  M 5.459  (36,86%)</vt:lpstr>
      <vt:lpstr>WOMEN DOCTORS  HEAD OF DEPARTMENTS / LEADERSHIP POSITION</vt:lpstr>
      <vt:lpstr>WOMEN DOCTORS IN CROATIAN MEDICAL UNION (HLS/ CMU)</vt:lpstr>
      <vt:lpstr>Family friendly / women oriented policies adopted in croatia</vt:lpstr>
      <vt:lpstr>1. How old are you?  (360 responses)</vt:lpstr>
      <vt:lpstr>2. In your work, have you or did  you ever feel being discriminated, as a woman doctor?  (360 responses)</vt:lpstr>
      <vt:lpstr> </vt:lpstr>
      <vt:lpstr> </vt:lpstr>
      <vt:lpstr> 5. Are you satisfied of your professional carreer? (360 responses) </vt:lpstr>
      <vt:lpstr> 6. is there a fair involvement of women doctors for management roles in your workplace? </vt:lpstr>
      <vt:lpstr> 7. In your Country, is there any law or collective agreement that is, in your opinion, women or family oriented?  (351 responses)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WOMEN ORIENTED MEDICINE. EUROPEAN WOMEN DOCTOR’S LIFE AND WORK:  FACILITATIONS AND BARRIERS</dc:title>
  <dc:creator>HLS</dc:creator>
  <cp:lastModifiedBy>Francisco Miralles</cp:lastModifiedBy>
  <cp:revision>54</cp:revision>
  <dcterms:created xsi:type="dcterms:W3CDTF">2019-04-28T18:21:52Z</dcterms:created>
  <dcterms:modified xsi:type="dcterms:W3CDTF">2019-06-13T11:33:00Z</dcterms:modified>
</cp:coreProperties>
</file>