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3"/>
  </p:handoutMasterIdLst>
  <p:sldIdLst>
    <p:sldId id="278" r:id="rId2"/>
    <p:sldId id="286" r:id="rId3"/>
    <p:sldId id="285" r:id="rId4"/>
    <p:sldId id="287" r:id="rId5"/>
    <p:sldId id="315" r:id="rId6"/>
    <p:sldId id="291" r:id="rId7"/>
    <p:sldId id="290" r:id="rId8"/>
    <p:sldId id="292" r:id="rId9"/>
    <p:sldId id="293" r:id="rId10"/>
    <p:sldId id="298" r:id="rId11"/>
    <p:sldId id="294" r:id="rId12"/>
    <p:sldId id="295" r:id="rId13"/>
    <p:sldId id="288" r:id="rId14"/>
    <p:sldId id="296" r:id="rId15"/>
    <p:sldId id="297" r:id="rId16"/>
    <p:sldId id="307" r:id="rId17"/>
    <p:sldId id="308" r:id="rId18"/>
    <p:sldId id="309" r:id="rId19"/>
    <p:sldId id="310" r:id="rId20"/>
    <p:sldId id="299" r:id="rId21"/>
    <p:sldId id="300" r:id="rId22"/>
    <p:sldId id="301" r:id="rId23"/>
    <p:sldId id="303" r:id="rId24"/>
    <p:sldId id="304" r:id="rId25"/>
    <p:sldId id="263" r:id="rId26"/>
    <p:sldId id="311" r:id="rId27"/>
    <p:sldId id="312" r:id="rId28"/>
    <p:sldId id="313" r:id="rId29"/>
    <p:sldId id="276" r:id="rId30"/>
    <p:sldId id="314" r:id="rId31"/>
    <p:sldId id="277" r:id="rId32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86"/>
    <p:restoredTop sz="94608"/>
  </p:normalViewPr>
  <p:slideViewPr>
    <p:cSldViewPr>
      <p:cViewPr varScale="1">
        <p:scale>
          <a:sx n="104" d="100"/>
          <a:sy n="104" d="100"/>
        </p:scale>
        <p:origin x="1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09C38-4A52-4A13-A679-E495BD641A8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B7A7-0734-4852-9F54-F52B87144F13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0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32" y="6184924"/>
            <a:ext cx="28829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32" y="6184924"/>
            <a:ext cx="28829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AED5E9-74CF-4C5C-B5EB-D27673D249A2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651FA3-3D57-44CA-B3F7-4F8C331A0623}" type="datetimeFigureOut">
              <a:rPr lang="fr-FR" smtClean="0"/>
              <a:pPr/>
              <a:t>08/10/2018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47" y="1484784"/>
            <a:ext cx="7543800" cy="259397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0070C0"/>
                </a:solidFill>
              </a:rPr>
              <a:t>Algunos</a:t>
            </a:r>
            <a:r>
              <a:rPr lang="en-GB" dirty="0" smtClean="0">
                <a:solidFill>
                  <a:srgbClr val="0070C0"/>
                </a:solidFill>
              </a:rPr>
              <a:t>  </a:t>
            </a:r>
            <a:r>
              <a:rPr lang="en-GB" dirty="0" err="1" smtClean="0">
                <a:solidFill>
                  <a:srgbClr val="0070C0"/>
                </a:solidFill>
              </a:rPr>
              <a:t>datos</a:t>
            </a:r>
            <a:r>
              <a:rPr lang="en-GB" dirty="0" smtClean="0">
                <a:solidFill>
                  <a:srgbClr val="0070C0"/>
                </a:solidFill>
              </a:rPr>
              <a:t>  </a:t>
            </a:r>
            <a:r>
              <a:rPr lang="en-GB" dirty="0" smtClean="0">
                <a:solidFill>
                  <a:srgbClr val="0070C0"/>
                </a:solidFill>
              </a:rPr>
              <a:t>de </a:t>
            </a:r>
            <a:r>
              <a:rPr lang="en-GB" dirty="0" err="1" smtClean="0">
                <a:solidFill>
                  <a:srgbClr val="0070C0"/>
                </a:solidFill>
              </a:rPr>
              <a:t>Francia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3312368" cy="1512168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Dr Claude WETZEL</a:t>
            </a:r>
          </a:p>
          <a:p>
            <a:r>
              <a:rPr lang="en-GB" sz="1600" dirty="0">
                <a:solidFill>
                  <a:srgbClr val="0070C0"/>
                </a:solidFill>
              </a:rPr>
              <a:t>University Hospitals Strasbourg</a:t>
            </a:r>
          </a:p>
          <a:p>
            <a:r>
              <a:rPr lang="en-GB" sz="1600" dirty="0">
                <a:solidFill>
                  <a:srgbClr val="0070C0"/>
                </a:solidFill>
              </a:rPr>
              <a:t>Dr Véronique DERAMOUDT</a:t>
            </a:r>
          </a:p>
          <a:p>
            <a:r>
              <a:rPr lang="en-GB" sz="1600" dirty="0">
                <a:solidFill>
                  <a:srgbClr val="0070C0"/>
                </a:solidFill>
              </a:rPr>
              <a:t>University Hospitals Rennes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29DBDF5-2519-164D-80E5-8C2E6705E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7272"/>
            <a:ext cx="2389469" cy="9012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79631A0-8621-274A-BC70-8F71B4B5E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928162"/>
            <a:ext cx="1728192" cy="92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27B76DF-31A8-3D47-A7E9-838873F5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08" y="1196752"/>
            <a:ext cx="8597053" cy="396044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07F1CEF1-7A8B-314B-9EA6-41999679C85E}"/>
              </a:ext>
            </a:extLst>
          </p:cNvPr>
          <p:cNvCxnSpPr>
            <a:cxnSpLocks/>
          </p:cNvCxnSpPr>
          <p:nvPr/>
        </p:nvCxnSpPr>
        <p:spPr>
          <a:xfrm flipV="1">
            <a:off x="1187624" y="3861048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6BABE6B-E837-054B-8B51-83F483A9F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7130"/>
            <a:ext cx="8036991" cy="63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3AAFF9C-2569-FA4E-B3CB-6C16DA8E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1892"/>
            <a:ext cx="8316416" cy="62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BE25617-2524-8843-80F5-01E1BEEC6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4885607" cy="63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9E29337-7B4E-694B-A49F-CF4C9E3A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8410285" cy="547260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285BCAFC-00E3-204C-8C41-FA26A743AD4B}"/>
              </a:ext>
            </a:extLst>
          </p:cNvPr>
          <p:cNvCxnSpPr/>
          <p:nvPr/>
        </p:nvCxnSpPr>
        <p:spPr>
          <a:xfrm>
            <a:off x="1331640" y="170080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4CCEBE7-072F-A645-88BB-C153256E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84350"/>
            <a:ext cx="8361145" cy="308481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32D419F0-5D04-7648-8F53-DF5ABC826721}"/>
              </a:ext>
            </a:extLst>
          </p:cNvPr>
          <p:cNvCxnSpPr/>
          <p:nvPr/>
        </p:nvCxnSpPr>
        <p:spPr>
          <a:xfrm>
            <a:off x="8100392" y="314096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4BC7A4-BCF1-3A48-B8F8-721184C4D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02841"/>
            <a:ext cx="7543800" cy="4094311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Disposición de tiempo de trabajo y la migración de médicos en Francia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91C1AB88-845C-CA4C-A50E-C5947013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3312368" cy="1512168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Dr Claude WETZEL</a:t>
            </a:r>
          </a:p>
          <a:p>
            <a:r>
              <a:rPr lang="en-GB" sz="1600" dirty="0">
                <a:solidFill>
                  <a:srgbClr val="0070C0"/>
                </a:solidFill>
              </a:rPr>
              <a:t>University Hospitals Strasbourg</a:t>
            </a:r>
          </a:p>
          <a:p>
            <a:r>
              <a:rPr lang="en-GB" sz="1600" dirty="0">
                <a:solidFill>
                  <a:srgbClr val="0070C0"/>
                </a:solidFill>
              </a:rPr>
              <a:t>Dr Véronique DERAMOUDT</a:t>
            </a:r>
          </a:p>
          <a:p>
            <a:r>
              <a:rPr lang="en-GB" sz="1600" dirty="0">
                <a:solidFill>
                  <a:srgbClr val="0070C0"/>
                </a:solidFill>
              </a:rPr>
              <a:t>University Hospitals Rennes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4B05B3E-01E6-984C-B2B4-946D818E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7272"/>
            <a:ext cx="2389469" cy="9012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ECADC60-B8ED-9946-89B4-14CB38EC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97" y="5908755"/>
            <a:ext cx="1565442" cy="8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A69CED-0D69-7646-8AB7-08A59C44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Disposición de tiempo de trabajo en los hospitales públicos franceses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2F272E-8877-DD4E-9C6F-F224BE99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36504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El EWTD 2003/88 se implementa en los hospitales públicos franceses en sus aspectos principales desde 2003: 48h en 10 medio día / semana (período de 4 meses)</a:t>
            </a:r>
          </a:p>
          <a:p>
            <a:r>
              <a:rPr lang="es-ES" dirty="0"/>
              <a:t>La mayoría de los consultores hospitalarios utilizan la opción de exclusión de las 48 horas semanales de tiempo de trabajo máximo debido a:</a:t>
            </a:r>
          </a:p>
          <a:p>
            <a:r>
              <a:rPr lang="es-ES" dirty="0"/>
              <a:t>Falta de médicos: el 28% de los puestos médicos hospitalarios son gratuitos.</a:t>
            </a:r>
          </a:p>
          <a:p>
            <a:r>
              <a:rPr lang="es-ES" dirty="0"/>
              <a:t>el deseo de mejorar los ingresos: las horas extraordinarias se pagan (o se compensan con licencia)</a:t>
            </a:r>
          </a:p>
          <a:p>
            <a:r>
              <a:rPr lang="es-ES" dirty="0"/>
              <a:t>Todo el tiempo que se pasa en el hospital se considera tiempo de trabajo, incluidas las tareas de guardia del residente (turnos)</a:t>
            </a:r>
          </a:p>
          <a:p>
            <a:r>
              <a:rPr lang="es-ES" dirty="0"/>
              <a:t>El servicio de guardia no residente no se considera tiempo de trabajo por el momento</a:t>
            </a:r>
          </a:p>
          <a:p>
            <a:r>
              <a:rPr lang="es-ES" dirty="0"/>
              <a:t>Los Consultores Hospitalarios trabajan más que el horario laboral francés de 35h / semana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1263D0A-F0E4-D749-86C6-C4E2FAED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err="1" smtClean="0">
                <a:solidFill>
                  <a:srgbClr val="0070C0"/>
                </a:solidFill>
              </a:rPr>
              <a:t>Servicios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médicos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gratuitos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en</a:t>
            </a:r>
            <a:r>
              <a:rPr lang="en-GB" sz="3600" dirty="0" smtClean="0">
                <a:solidFill>
                  <a:srgbClr val="0070C0"/>
                </a:solidFill>
              </a:rPr>
              <a:t> el hospital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5C14490-462F-E345-9E33-BDACF335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7" y="1849237"/>
            <a:ext cx="8546593" cy="3425676"/>
          </a:xfrm>
          <a:prstGeom prst="rect">
            <a:avLst/>
          </a:prstGeom>
        </p:spPr>
      </p:pic>
      <p:sp>
        <p:nvSpPr>
          <p:cNvPr id="5" name="Cadre 4">
            <a:extLst>
              <a:ext uri="{FF2B5EF4-FFF2-40B4-BE49-F238E27FC236}">
                <a16:creationId xmlns="" xmlns:a16="http://schemas.microsoft.com/office/drawing/2014/main" id="{A4A93C9E-E5D5-9C45-B4D7-7B7994FDD675}"/>
              </a:ext>
            </a:extLst>
          </p:cNvPr>
          <p:cNvSpPr/>
          <p:nvPr/>
        </p:nvSpPr>
        <p:spPr>
          <a:xfrm>
            <a:off x="3220893" y="4880576"/>
            <a:ext cx="559019" cy="420631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Cadre 5">
            <a:extLst>
              <a:ext uri="{FF2B5EF4-FFF2-40B4-BE49-F238E27FC236}">
                <a16:creationId xmlns="" xmlns:a16="http://schemas.microsoft.com/office/drawing/2014/main" id="{4704AE10-3870-AD45-86CC-E19B8A2FA808}"/>
              </a:ext>
            </a:extLst>
          </p:cNvPr>
          <p:cNvSpPr/>
          <p:nvPr/>
        </p:nvSpPr>
        <p:spPr>
          <a:xfrm>
            <a:off x="1043608" y="4880577"/>
            <a:ext cx="1765059" cy="420631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="" xmlns:a16="http://schemas.microsoft.com/office/drawing/2014/main" id="{A743BF98-DA39-724E-8BC1-70C91EE16E6A}"/>
              </a:ext>
            </a:extLst>
          </p:cNvPr>
          <p:cNvSpPr/>
          <p:nvPr/>
        </p:nvSpPr>
        <p:spPr>
          <a:xfrm>
            <a:off x="4084989" y="4880575"/>
            <a:ext cx="559019" cy="420631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CDF637-97F1-3C4A-B735-892C2818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solidFill>
                  <a:srgbClr val="0070C0"/>
                </a:solidFill>
              </a:rPr>
              <a:t>Sindicatos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Médicos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E162D3-BDFE-244B-A679-B6187123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392488"/>
          </a:xfrm>
        </p:spPr>
        <p:txBody>
          <a:bodyPr>
            <a:normAutofit/>
          </a:bodyPr>
          <a:lstStyle/>
          <a:p>
            <a:r>
              <a:rPr lang="es-ES" dirty="0"/>
              <a:t>Los consultores de los hospitales públicos franceses están mal organizados en los sindicatos (probablemente menos del 10%)</a:t>
            </a:r>
          </a:p>
          <a:p>
            <a:r>
              <a:rPr lang="es-ES" dirty="0"/>
              <a:t>Con las excepciones de algunas especialidades: anestesiología, cuidados intensivos y psiquiatría (50%).</a:t>
            </a:r>
          </a:p>
          <a:p>
            <a:r>
              <a:rPr lang="es-ES" dirty="0"/>
              <a:t>Los sindicatos médicos tienen poca relación con otros sindicatos de trabajadores de la salud.</a:t>
            </a:r>
          </a:p>
          <a:p>
            <a:r>
              <a:rPr lang="es-ES" dirty="0"/>
              <a:t>4 inter-sindicatos nacionales (AH-CPH, INPH, CMH, SNAM-HP) reúnen a los sindicatos de categoría de especialidad y, por lo tanto, son considerados como socios negociadores válidos por el gobierno (</a:t>
            </a:r>
            <a:r>
              <a:rPr lang="es-ES" dirty="0" err="1"/>
              <a:t>MoH</a:t>
            </a:r>
            <a:r>
              <a:rPr lang="es-ES" dirty="0"/>
              <a:t>)</a:t>
            </a:r>
          </a:p>
          <a:p>
            <a:r>
              <a:rPr lang="es-ES" dirty="0"/>
              <a:t>Los convenios colectivos se negocian a nivel nacional</a:t>
            </a:r>
            <a:r>
              <a:rPr lang="es-E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23C2D3F-2C51-AD4A-AAD3-6C96F7B8E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99392"/>
            <a:ext cx="6421456" cy="62181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E3179FD-BC6D-8340-9B26-4EF5C63CF561}"/>
              </a:ext>
            </a:extLst>
          </p:cNvPr>
          <p:cNvSpPr txBox="1"/>
          <p:nvPr/>
        </p:nvSpPr>
        <p:spPr>
          <a:xfrm>
            <a:off x="1331640" y="6309320"/>
            <a:ext cx="485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Francia: mayor país europeo 643.800 km2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64B4D20-9BE3-274B-9DDF-F338C4C3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" y="97780"/>
            <a:ext cx="8268471" cy="610376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A108C8DA-C7F3-CC41-B080-5BDE7F54FD47}"/>
              </a:ext>
            </a:extLst>
          </p:cNvPr>
          <p:cNvCxnSpPr>
            <a:cxnSpLocks/>
          </p:cNvCxnSpPr>
          <p:nvPr/>
        </p:nvCxnSpPr>
        <p:spPr>
          <a:xfrm>
            <a:off x="971600" y="1844824"/>
            <a:ext cx="43204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9640229-3623-614C-8C08-06596A80951E}"/>
              </a:ext>
            </a:extLst>
          </p:cNvPr>
          <p:cNvSpPr txBox="1"/>
          <p:nvPr/>
        </p:nvSpPr>
        <p:spPr>
          <a:xfrm>
            <a:off x="1547664" y="6211217"/>
            <a:ext cx="456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Salario medio de Francia 2018 = 2.250 € / mes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02BC40E7-743F-5E44-9A31-63815470D980}"/>
              </a:ext>
            </a:extLst>
          </p:cNvPr>
          <p:cNvCxnSpPr>
            <a:cxnSpLocks/>
          </p:cNvCxnSpPr>
          <p:nvPr/>
        </p:nvCxnSpPr>
        <p:spPr>
          <a:xfrm flipH="1">
            <a:off x="6516216" y="1844824"/>
            <a:ext cx="3600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73B3C08-900D-B14C-AB54-3E44ADAE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7" y="1377950"/>
            <a:ext cx="8210905" cy="392325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8EB5AC85-4C1F-AB4E-B089-FB970B4450B3}"/>
              </a:ext>
            </a:extLst>
          </p:cNvPr>
          <p:cNvCxnSpPr>
            <a:cxnSpLocks/>
          </p:cNvCxnSpPr>
          <p:nvPr/>
        </p:nvCxnSpPr>
        <p:spPr>
          <a:xfrm flipV="1">
            <a:off x="4067944" y="4581128"/>
            <a:ext cx="312757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C4E22FF-5BCE-B347-8974-6B3A4B8E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70" y="10966"/>
            <a:ext cx="4766270" cy="67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Capture d’écran 2017-12-15 à 15.23.12.png">
            <a:extLst>
              <a:ext uri="{FF2B5EF4-FFF2-40B4-BE49-F238E27FC236}">
                <a16:creationId xmlns="" xmlns:a16="http://schemas.microsoft.com/office/drawing/2014/main" id="{F5E632B7-898D-0749-9A22-5793F981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762"/>
            <a:ext cx="8449916" cy="48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1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igration-Politico.png">
            <a:extLst>
              <a:ext uri="{FF2B5EF4-FFF2-40B4-BE49-F238E27FC236}">
                <a16:creationId xmlns="" xmlns:a16="http://schemas.microsoft.com/office/drawing/2014/main" id="{22A542E5-9EA7-A84D-9C5B-B0979873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392488" cy="66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0070C0"/>
                </a:solidFill>
              </a:rPr>
              <a:t>Migración de médicos en Francia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60848"/>
            <a:ext cx="8532440" cy="377301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s-ES" sz="2400" b="1" dirty="0"/>
              <a:t>Cifras clave (informe CNOM 12/10/2017)</a:t>
            </a:r>
          </a:p>
          <a:p>
            <a:pPr algn="ctr">
              <a:lnSpc>
                <a:spcPct val="200000"/>
              </a:lnSpc>
              <a:buNone/>
            </a:pPr>
            <a:r>
              <a:rPr lang="es-ES" sz="2400" b="1" dirty="0"/>
              <a:t>El 12% de la cantidad total de médicos en actividad en Francia está entrenado y graduado en el extranjero (22,619)</a:t>
            </a:r>
          </a:p>
          <a:p>
            <a:pPr algn="ctr">
              <a:lnSpc>
                <a:spcPct val="200000"/>
              </a:lnSpc>
              <a:buNone/>
            </a:pPr>
            <a:r>
              <a:rPr lang="es-ES" sz="2400" b="1" dirty="0"/>
              <a:t>Actualmente 2 veces más que en 2007 (x 7 con respecto a los médicos rumanos)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48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0971FAC-D346-6544-9236-FC08AF4E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388424" cy="60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FDD57CD-D345-F648-95B1-080D30FFE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" y="1107626"/>
            <a:ext cx="8401180" cy="42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658E7B8-4709-2E47-9472-B60CF595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8078"/>
            <a:ext cx="8388424" cy="60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 smtClean="0">
                <a:solidFill>
                  <a:srgbClr val="0070C0"/>
                </a:solidFill>
              </a:rPr>
              <a:t>Migración de médicos en Francia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800600"/>
          </a:xfrm>
        </p:spPr>
        <p:txBody>
          <a:bodyPr>
            <a:normAutofit/>
          </a:bodyPr>
          <a:lstStyle/>
          <a:p>
            <a:pPr lvl="1"/>
            <a:endParaRPr lang="es-ES" dirty="0" smtClean="0"/>
          </a:p>
          <a:p>
            <a:pPr lvl="1"/>
            <a:r>
              <a:rPr lang="es-ES" dirty="0" smtClean="0"/>
              <a:t>Edad </a:t>
            </a:r>
            <a:r>
              <a:rPr lang="es-ES" dirty="0"/>
              <a:t>media: 50 años.</a:t>
            </a:r>
          </a:p>
          <a:p>
            <a:pPr lvl="1"/>
            <a:r>
              <a:rPr lang="es-ES" dirty="0"/>
              <a:t>Principalmente contratistas consultores:</a:t>
            </a:r>
          </a:p>
          <a:p>
            <a:pPr lvl="1"/>
            <a:r>
              <a:rPr lang="es-ES" dirty="0"/>
              <a:t>En hospitales de tamaño medio donde faltan médicos con un diploma francés.</a:t>
            </a:r>
          </a:p>
          <a:p>
            <a:pPr lvl="1"/>
            <a:r>
              <a:rPr lang="es-ES" dirty="0"/>
              <a:t>Ejemplo del hospital de </a:t>
            </a:r>
            <a:r>
              <a:rPr lang="es-ES" dirty="0" err="1"/>
              <a:t>Gonesse</a:t>
            </a:r>
            <a:r>
              <a:rPr lang="es-ES" dirty="0"/>
              <a:t> (suburbio norte de París):</a:t>
            </a:r>
          </a:p>
          <a:p>
            <a:pPr lvl="1"/>
            <a:r>
              <a:rPr lang="es-ES" dirty="0"/>
              <a:t>131 doctores obtuvieron su licencia en Francia</a:t>
            </a:r>
          </a:p>
          <a:p>
            <a:pPr lvl="1"/>
            <a:r>
              <a:rPr lang="es-ES" dirty="0"/>
              <a:t>21 son de la UE</a:t>
            </a:r>
          </a:p>
          <a:p>
            <a:pPr lvl="1"/>
            <a:r>
              <a:rPr lang="es-ES" dirty="0"/>
              <a:t>61 son del resto del mundo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8E5F064-CF5A-5E4D-8329-7B9EA7F02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97" y="134539"/>
            <a:ext cx="4691903" cy="55636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23D9DD3-5A5C-704F-B21A-7610D0C33357}"/>
              </a:ext>
            </a:extLst>
          </p:cNvPr>
          <p:cNvSpPr txBox="1"/>
          <p:nvPr/>
        </p:nvSpPr>
        <p:spPr>
          <a:xfrm>
            <a:off x="1475656" y="5877272"/>
            <a:ext cx="47578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Esperanza de vida: mujer de 85,3 años – hombre de 79,5 años</a:t>
            </a:r>
          </a:p>
          <a:p>
            <a:r>
              <a:rPr lang="es-ES" sz="1400" dirty="0" smtClean="0"/>
              <a:t>Tasa de fertilidad: 1.88 niño/mujer</a:t>
            </a:r>
          </a:p>
          <a:p>
            <a:r>
              <a:rPr lang="en-GB" sz="1400" dirty="0" err="1" smtClean="0"/>
              <a:t>Tasa</a:t>
            </a:r>
            <a:r>
              <a:rPr lang="en-GB" sz="1400" dirty="0" smtClean="0"/>
              <a:t> de </a:t>
            </a:r>
            <a:r>
              <a:rPr lang="en-GB" sz="1400" dirty="0" err="1" smtClean="0"/>
              <a:t>Mortalidad</a:t>
            </a:r>
            <a:r>
              <a:rPr lang="en-GB" sz="1400" dirty="0" smtClean="0"/>
              <a:t> 12.2%       </a:t>
            </a:r>
            <a:r>
              <a:rPr lang="en-GB" sz="1400" dirty="0" err="1" smtClean="0"/>
              <a:t>Tasa</a:t>
            </a:r>
            <a:r>
              <a:rPr lang="en-GB" sz="1400" dirty="0" smtClean="0"/>
              <a:t> de </a:t>
            </a:r>
            <a:r>
              <a:rPr lang="en-GB" sz="1400" dirty="0" err="1" smtClean="0"/>
              <a:t>Mortalidad</a:t>
            </a:r>
            <a:r>
              <a:rPr lang="en-GB" sz="1400" dirty="0" smtClean="0"/>
              <a:t> </a:t>
            </a:r>
            <a:r>
              <a:rPr lang="en-GB" sz="1400" dirty="0" err="1" smtClean="0"/>
              <a:t>Infantil</a:t>
            </a:r>
            <a:r>
              <a:rPr lang="en-GB" sz="1400" dirty="0" smtClean="0"/>
              <a:t> 3.9%</a:t>
            </a:r>
            <a:r>
              <a:rPr lang="en-GB" sz="900" dirty="0" smtClean="0"/>
              <a:t>o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615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1EAC2FB-87B0-DC4C-A7DD-714DDD64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564"/>
            <a:ext cx="8280920" cy="61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 smtClean="0">
                <a:solidFill>
                  <a:srgbClr val="0070C0"/>
                </a:solidFill>
              </a:rPr>
              <a:t>Migración de médicos en Francia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Dos tipos de médicos: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Médicos con licencia en un país europeo (ED 2005/36): el mismo estatus que los consultores de hospitales franceses (salarios, vacaciones, protección social, ...)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Y los otros: estatus precario aplicado a 2,500 médicos que ejercen como residentes médicos o consultores asociados (contratos a corto plazo, salario bajo)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48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690B2DA-E754-F84B-93E8-1F9DD1D55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16632"/>
            <a:ext cx="6588224" cy="2955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90F0AD-2633-F044-8799-833596E30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258467-8162-0E4B-AEEE-6887FFB5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solidFill>
                  <a:srgbClr val="0070C0"/>
                </a:solidFill>
              </a:rPr>
              <a:t>Datos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económicos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Francia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F25E8029-6FBE-2747-85DB-7B977BF93158}"/>
              </a:ext>
            </a:extLst>
          </p:cNvPr>
          <p:cNvCxnSpPr>
            <a:cxnSpLocks/>
          </p:cNvCxnSpPr>
          <p:nvPr/>
        </p:nvCxnSpPr>
        <p:spPr>
          <a:xfrm flipV="1">
            <a:off x="1392264" y="1844824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="" xmlns:a16="http://schemas.microsoft.com/office/drawing/2014/main" id="{5AEE2A31-6C2B-754D-AF6B-005BBD1C613E}"/>
              </a:ext>
            </a:extLst>
          </p:cNvPr>
          <p:cNvCxnSpPr>
            <a:cxnSpLocks/>
          </p:cNvCxnSpPr>
          <p:nvPr/>
        </p:nvCxnSpPr>
        <p:spPr>
          <a:xfrm flipV="1">
            <a:off x="1392264" y="4797152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188F8BD0-6FF9-C44A-A7F2-C319A1616985}"/>
              </a:ext>
            </a:extLst>
          </p:cNvPr>
          <p:cNvCxnSpPr>
            <a:cxnSpLocks/>
          </p:cNvCxnSpPr>
          <p:nvPr/>
        </p:nvCxnSpPr>
        <p:spPr>
          <a:xfrm flipV="1">
            <a:off x="1392264" y="5373216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EC34A86A-3AF0-E544-A3A2-81927F739E46}"/>
              </a:ext>
            </a:extLst>
          </p:cNvPr>
          <p:cNvCxnSpPr>
            <a:cxnSpLocks/>
          </p:cNvCxnSpPr>
          <p:nvPr/>
        </p:nvCxnSpPr>
        <p:spPr>
          <a:xfrm flipV="1">
            <a:off x="1392264" y="2452030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9638564-C200-F14C-9379-D635692C4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124745"/>
            <a:ext cx="5112567" cy="52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76FB785-0457-8644-B032-2BA244A9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280920" cy="611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0BD20A2-CF91-8B4C-83B3-E8A753BB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16632"/>
            <a:ext cx="7164288" cy="43724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14C66E7-23C7-9246-8276-D1FE26F15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8" y="4489081"/>
            <a:ext cx="3871404" cy="23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A76EC61-EF63-BD41-9014-3A9A5D00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016"/>
            <a:ext cx="7992888" cy="62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200B0A4-91E9-2144-99E5-AFF22CB6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" y="1843174"/>
            <a:ext cx="8308835" cy="28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1372</TotalTime>
  <Words>523</Words>
  <Application>Microsoft Office PowerPoint</Application>
  <PresentationFormat>Presentación en pantalla (4:3)</PresentationFormat>
  <Paragraphs>48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Contiguïté</vt:lpstr>
      <vt:lpstr>Algunos  datos  de Francia</vt:lpstr>
      <vt:lpstr>Presentación de PowerPoint</vt:lpstr>
      <vt:lpstr>Presentación de PowerPoint</vt:lpstr>
      <vt:lpstr>Presentación de PowerPoint</vt:lpstr>
      <vt:lpstr>Datos económicos de Francia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Disposición de tiempo de trabajo y la migración de médicos en Francia</vt:lpstr>
      <vt:lpstr>Disposición de tiempo de trabajo en los hospitales públicos franceses</vt:lpstr>
      <vt:lpstr>Servicios médicos gratuitos en el hospital</vt:lpstr>
      <vt:lpstr>Sindicatos Médicos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Migración de médicos en Francia</vt:lpstr>
      <vt:lpstr>Presentación de PowerPoint</vt:lpstr>
      <vt:lpstr>Presentación de PowerPoint</vt:lpstr>
      <vt:lpstr>Presentación de PowerPoint</vt:lpstr>
      <vt:lpstr>Migración de médicos en Francia</vt:lpstr>
      <vt:lpstr>Presentación de PowerPoint</vt:lpstr>
      <vt:lpstr>Migración de médicos en Francia</vt:lpstr>
    </vt:vector>
  </TitlesOfParts>
  <Company>CHU-RENNES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DERAMOUDT</dc:creator>
  <cp:lastModifiedBy>Francisco Miralles</cp:lastModifiedBy>
  <cp:revision>123</cp:revision>
  <dcterms:created xsi:type="dcterms:W3CDTF">2018-09-05T09:46:45Z</dcterms:created>
  <dcterms:modified xsi:type="dcterms:W3CDTF">2018-10-08T12:06:21Z</dcterms:modified>
</cp:coreProperties>
</file>