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93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o del título"/>
          <p:cNvSpPr txBox="1"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102" name="Nivel de texto 1…"/>
          <p:cNvSpPr txBox="1"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0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21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el título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Texto del título</a:t>
            </a:r>
          </a:p>
        </p:txBody>
      </p:sp>
      <p:sp>
        <p:nvSpPr>
          <p:cNvPr id="3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9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8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9" name="4 Marcador de texto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el título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Texto del título</a:t>
            </a:r>
          </a:p>
        </p:txBody>
      </p:sp>
      <p:sp>
        <p:nvSpPr>
          <p:cNvPr id="73" name="Nivel de texto 1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4" name="3 Marcador de texto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el título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Texto del título</a:t>
            </a:r>
          </a:p>
        </p:txBody>
      </p:sp>
      <p:sp>
        <p:nvSpPr>
          <p:cNvPr id="83" name="2 Marcador de posición de imagen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8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3 Imagen" descr="3 Imagen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070"/>
            <a:ext cx="9144000" cy="6855860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1 Título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 u="sng">
                <a:solidFill>
                  <a:srgbClr val="FF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Carrera Profesional en Asturias</a:t>
            </a:r>
          </a:p>
        </p:txBody>
      </p:sp>
      <p:sp>
        <p:nvSpPr>
          <p:cNvPr id="114" name="2 Subtítulo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0070C0"/>
                </a:solidFill>
              </a:defRPr>
            </a:pPr>
            <a:r>
              <a:t>Antonio Matador</a:t>
            </a:r>
          </a:p>
          <a:p>
            <a:pPr>
              <a:defRPr>
                <a:solidFill>
                  <a:srgbClr val="0070C0"/>
                </a:solidFill>
              </a:defRPr>
            </a:pPr>
            <a:r>
              <a:t>Secretario General </a:t>
            </a:r>
          </a:p>
          <a:p>
            <a:pPr>
              <a:defRPr>
                <a:solidFill>
                  <a:srgbClr val="0070C0"/>
                </a:solidFill>
              </a:defRPr>
            </a:pPr>
            <a:r>
              <a:t>SIMPA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1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t>Antecedentes</a:t>
            </a:r>
          </a:p>
        </p:txBody>
      </p:sp>
      <p:sp>
        <p:nvSpPr>
          <p:cNvPr id="117" name="2 Marcador de contenido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defRPr u="sng">
                <a:solidFill>
                  <a:srgbClr val="FF0000"/>
                </a:solidFill>
              </a:defRPr>
            </a:pPr>
            <a:r>
              <a:t>2003:</a:t>
            </a:r>
            <a:r>
              <a:rPr u="none">
                <a:solidFill>
                  <a:srgbClr val="000000"/>
                </a:solidFill>
              </a:rPr>
              <a:t> </a:t>
            </a:r>
            <a:r>
              <a:rPr u="none">
                <a:solidFill>
                  <a:srgbClr val="0070C0"/>
                </a:solidFill>
              </a:rPr>
              <a:t>Sistema de Carrera Profesional para médicos  reconocido en tres Leyes</a:t>
            </a:r>
          </a:p>
          <a:p>
            <a:pPr marL="742950" lvl="1" indent="-285750">
              <a:spcBef>
                <a:spcPts val="600"/>
              </a:spcBef>
              <a:defRPr sz="2800">
                <a:solidFill>
                  <a:srgbClr val="0070C0"/>
                </a:solidFill>
              </a:defRPr>
            </a:pPr>
            <a:r>
              <a:t>Estatuto Marco de los Servicios de Salud</a:t>
            </a:r>
          </a:p>
          <a:p>
            <a:pPr marL="742950" lvl="1" indent="-285750">
              <a:spcBef>
                <a:spcPts val="600"/>
              </a:spcBef>
              <a:defRPr sz="2800">
                <a:solidFill>
                  <a:srgbClr val="0070C0"/>
                </a:solidFill>
              </a:defRPr>
            </a:pPr>
            <a:r>
              <a:t>Ley de Cohesión y Calidad del SNS </a:t>
            </a:r>
          </a:p>
          <a:p>
            <a:pPr marL="742950" lvl="1" indent="-285750">
              <a:spcBef>
                <a:spcPts val="600"/>
              </a:spcBef>
              <a:defRPr sz="2800">
                <a:solidFill>
                  <a:srgbClr val="0070C0"/>
                </a:solidFill>
              </a:defRPr>
            </a:pPr>
            <a:r>
              <a:t>Ley Orgánica de  Ordenación de las Profesiones Sanitarias </a:t>
            </a:r>
          </a:p>
        </p:txBody>
      </p:sp>
      <p:pic>
        <p:nvPicPr>
          <p:cNvPr id="118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9513" y="4797152"/>
            <a:ext cx="2351135" cy="1713518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2 Marcador de contenido"/>
          <p:cNvSpPr txBox="1"/>
          <p:nvPr/>
        </p:nvSpPr>
        <p:spPr>
          <a:xfrm>
            <a:off x="2915815" y="4595019"/>
            <a:ext cx="6048674" cy="20743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marL="342900" indent="-342900">
              <a:spcBef>
                <a:spcPts val="700"/>
              </a:spcBef>
              <a:buSzPct val="100000"/>
              <a:buFont typeface="Arial"/>
              <a:buChar char="•"/>
              <a:defRPr sz="3200" u="sng">
                <a:solidFill>
                  <a:srgbClr val="FF0000"/>
                </a:solidFill>
              </a:defRPr>
            </a:pPr>
            <a:r>
              <a:t>2003- 2006: </a:t>
            </a:r>
            <a:r>
              <a:rPr u="none">
                <a:solidFill>
                  <a:srgbClr val="0070C0"/>
                </a:solidFill>
              </a:rPr>
              <a:t>Se pactan en las CCAA los modelos de carrera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1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59536">
              <a:defRPr sz="4136">
                <a:solidFill>
                  <a:srgbClr val="FF0000"/>
                </a:solidFill>
              </a:defRPr>
            </a:lvl1pPr>
          </a:lstStyle>
          <a:p>
            <a:r>
              <a:t>2006: Acuerdo de salida de huelga </a:t>
            </a:r>
          </a:p>
        </p:txBody>
      </p:sp>
      <p:sp>
        <p:nvSpPr>
          <p:cNvPr id="122" name="2 Marcador de contenido"/>
          <p:cNvSpPr txBox="1">
            <a:spLocks noGrp="1"/>
          </p:cNvSpPr>
          <p:nvPr>
            <p:ph type="body" idx="1"/>
          </p:nvPr>
        </p:nvSpPr>
        <p:spPr>
          <a:xfrm>
            <a:off x="457200" y="1412776"/>
            <a:ext cx="8229600" cy="4525963"/>
          </a:xfrm>
          <a:prstGeom prst="rect">
            <a:avLst/>
          </a:prstGeom>
        </p:spPr>
        <p:txBody>
          <a:bodyPr/>
          <a:lstStyle/>
          <a:p>
            <a:pPr marL="336042" indent="-336042" defTabSz="896111">
              <a:lnSpc>
                <a:spcPct val="80000"/>
              </a:lnSpc>
              <a:spcBef>
                <a:spcPts val="400"/>
              </a:spcBef>
              <a:defRPr sz="1960">
                <a:solidFill>
                  <a:srgbClr val="0070C0"/>
                </a:solidFill>
              </a:defRPr>
            </a:pPr>
            <a:r>
              <a:t>La implantación de Carrera Profesional en Asturias, se consigue mediante un </a:t>
            </a:r>
            <a:r>
              <a:rPr i="1" u="sng">
                <a:solidFill>
                  <a:srgbClr val="FF0000"/>
                </a:solidFill>
              </a:rPr>
              <a:t>Acuerdo de salida de huelga </a:t>
            </a:r>
            <a:r>
              <a:t>en octubre 2006 </a:t>
            </a:r>
          </a:p>
          <a:p>
            <a:pPr marL="336042" indent="-336042" defTabSz="896111">
              <a:lnSpc>
                <a:spcPct val="80000"/>
              </a:lnSpc>
              <a:spcBef>
                <a:spcPts val="400"/>
              </a:spcBef>
              <a:defRPr sz="1960">
                <a:solidFill>
                  <a:srgbClr val="0070C0"/>
                </a:solidFill>
              </a:defRPr>
            </a:pPr>
            <a:endParaRPr/>
          </a:p>
          <a:p>
            <a:pPr marL="336042" indent="-336042" defTabSz="896111">
              <a:lnSpc>
                <a:spcPct val="80000"/>
              </a:lnSpc>
              <a:spcBef>
                <a:spcPts val="400"/>
              </a:spcBef>
              <a:defRPr sz="1960">
                <a:solidFill>
                  <a:srgbClr val="0070C0"/>
                </a:solidFill>
              </a:defRPr>
            </a:pPr>
            <a:r>
              <a:t>28.12.2006 , Acuerdo de Consejo de Gobierno que aprueba la regulación de la Carrera Profesional para el personal licenciado y sanitario del Principado de Asturias.</a:t>
            </a:r>
          </a:p>
          <a:p>
            <a:pPr marL="336042" indent="-336042" defTabSz="896111">
              <a:lnSpc>
                <a:spcPct val="80000"/>
              </a:lnSpc>
              <a:spcBef>
                <a:spcPts val="400"/>
              </a:spcBef>
              <a:defRPr sz="1960">
                <a:solidFill>
                  <a:srgbClr val="0070C0"/>
                </a:solidFill>
              </a:defRPr>
            </a:pPr>
            <a:endParaRPr/>
          </a:p>
          <a:p>
            <a:pPr marL="336042" indent="-336042" defTabSz="896111">
              <a:lnSpc>
                <a:spcPct val="80000"/>
              </a:lnSpc>
              <a:spcBef>
                <a:spcPts val="400"/>
              </a:spcBef>
              <a:defRPr sz="1960" i="1" u="sng">
                <a:solidFill>
                  <a:srgbClr val="FF0000"/>
                </a:solidFill>
              </a:defRPr>
            </a:pPr>
            <a:r>
              <a:t>Periodo transitorio de encuadramiento </a:t>
            </a:r>
            <a:r>
              <a:rPr i="0" u="none">
                <a:solidFill>
                  <a:srgbClr val="0070C0"/>
                </a:solidFill>
              </a:rPr>
              <a:t>en los niveles I a IV, en función de: </a:t>
            </a:r>
          </a:p>
          <a:p>
            <a:pPr marL="728091" lvl="1" indent="-280035" defTabSz="896111">
              <a:lnSpc>
                <a:spcPct val="80000"/>
              </a:lnSpc>
              <a:spcBef>
                <a:spcPts val="300"/>
              </a:spcBef>
              <a:defRPr sz="1666">
                <a:solidFill>
                  <a:srgbClr val="0070C0"/>
                </a:solidFill>
              </a:defRPr>
            </a:pPr>
            <a:r>
              <a:t>(1) La antigüedad en el SNS (periodos de 5 años)</a:t>
            </a:r>
          </a:p>
          <a:p>
            <a:pPr marL="728091" lvl="1" indent="-280035" defTabSz="896111">
              <a:lnSpc>
                <a:spcPct val="80000"/>
              </a:lnSpc>
              <a:spcBef>
                <a:spcPts val="300"/>
              </a:spcBef>
              <a:defRPr sz="1666">
                <a:solidFill>
                  <a:srgbClr val="0070C0"/>
                </a:solidFill>
              </a:defRPr>
            </a:pPr>
            <a:r>
              <a:t>(2) Baremación, a efectos de este encuadramiento, sólo una memoria (el SIMPA distribuyó entre sus afiliados y simpatizantes memoria organizativa de cada Servicio y especialidad). </a:t>
            </a:r>
          </a:p>
          <a:p>
            <a:pPr marL="2968371" lvl="6" indent="-280035" defTabSz="896111">
              <a:lnSpc>
                <a:spcPct val="80000"/>
              </a:lnSpc>
              <a:spcBef>
                <a:spcPts val="300"/>
              </a:spcBef>
              <a:buChar char="–"/>
              <a:defRPr sz="1666">
                <a:solidFill>
                  <a:srgbClr val="0070C0"/>
                </a:solidFill>
              </a:defRPr>
            </a:pPr>
            <a:endParaRPr/>
          </a:p>
          <a:p>
            <a:pPr marL="2576322" lvl="5" indent="-336042" defTabSz="896111">
              <a:lnSpc>
                <a:spcPct val="80000"/>
              </a:lnSpc>
              <a:spcBef>
                <a:spcPts val="400"/>
              </a:spcBef>
              <a:defRPr sz="1960" i="1" u="sng">
                <a:solidFill>
                  <a:srgbClr val="FF0000"/>
                </a:solidFill>
              </a:defRPr>
            </a:pPr>
            <a:r>
              <a:t>Se accede a todos los niveles.</a:t>
            </a:r>
          </a:p>
          <a:p>
            <a:pPr marL="0" lvl="5" indent="2464308" defTabSz="896111">
              <a:lnSpc>
                <a:spcPct val="80000"/>
              </a:lnSpc>
              <a:spcBef>
                <a:spcPts val="400"/>
              </a:spcBef>
              <a:buSzTx/>
              <a:buNone/>
              <a:defRPr sz="1960">
                <a:solidFill>
                  <a:srgbClr val="0070C0"/>
                </a:solidFill>
              </a:defRPr>
            </a:pPr>
            <a:endParaRPr/>
          </a:p>
          <a:p>
            <a:pPr marL="2576322" lvl="5" indent="-336042" defTabSz="896111">
              <a:lnSpc>
                <a:spcPct val="80000"/>
              </a:lnSpc>
              <a:spcBef>
                <a:spcPts val="400"/>
              </a:spcBef>
              <a:defRPr sz="1960" i="1" u="sng">
                <a:solidFill>
                  <a:srgbClr val="FF0000"/>
                </a:solidFill>
              </a:defRPr>
            </a:pPr>
            <a:r>
              <a:t>Se retribuyen todos los niveles.</a:t>
            </a:r>
          </a:p>
        </p:txBody>
      </p:sp>
      <p:pic>
        <p:nvPicPr>
          <p:cNvPr id="12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9513" y="4797152"/>
            <a:ext cx="2351135" cy="171351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1 Título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77809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t>2010: Suspensión de la Carrera</a:t>
            </a:r>
          </a:p>
        </p:txBody>
      </p:sp>
      <p:sp>
        <p:nvSpPr>
          <p:cNvPr id="126" name="2 Marcador de contenido"/>
          <p:cNvSpPr txBox="1">
            <a:spLocks noGrp="1"/>
          </p:cNvSpPr>
          <p:nvPr>
            <p:ph type="body" idx="1"/>
          </p:nvPr>
        </p:nvSpPr>
        <p:spPr>
          <a:xfrm>
            <a:off x="395536" y="1268760"/>
            <a:ext cx="8507288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1" indent="-342900">
              <a:lnSpc>
                <a:spcPct val="80000"/>
              </a:lnSpc>
              <a:spcBef>
                <a:spcPts val="400"/>
              </a:spcBef>
              <a:buChar char="•"/>
              <a:defRPr sz="1800">
                <a:solidFill>
                  <a:srgbClr val="FF0000"/>
                </a:solidFill>
              </a:defRPr>
            </a:pPr>
            <a:r>
              <a:rPr sz="2000" dirty="0"/>
              <a:t>2009 y 2010: </a:t>
            </a:r>
            <a:r>
              <a:rPr sz="2000" dirty="0" err="1">
                <a:solidFill>
                  <a:srgbClr val="0070C0"/>
                </a:solidFill>
              </a:rPr>
              <a:t>convocatorias</a:t>
            </a:r>
            <a:r>
              <a:rPr sz="2000" dirty="0">
                <a:solidFill>
                  <a:srgbClr val="0070C0"/>
                </a:solidFill>
              </a:rPr>
              <a:t> </a:t>
            </a:r>
            <a:r>
              <a:rPr sz="2000" dirty="0" err="1">
                <a:solidFill>
                  <a:srgbClr val="0070C0"/>
                </a:solidFill>
              </a:rPr>
              <a:t>ordinarias</a:t>
            </a:r>
            <a:r>
              <a:rPr sz="2000" dirty="0">
                <a:solidFill>
                  <a:srgbClr val="0070C0"/>
                </a:solidFill>
              </a:rPr>
              <a:t> de </a:t>
            </a:r>
            <a:r>
              <a:rPr sz="2000" dirty="0" err="1">
                <a:solidFill>
                  <a:srgbClr val="0070C0"/>
                </a:solidFill>
              </a:rPr>
              <a:t>acceso</a:t>
            </a:r>
            <a:r>
              <a:rPr sz="2000" dirty="0">
                <a:solidFill>
                  <a:srgbClr val="0070C0"/>
                </a:solidFill>
              </a:rPr>
              <a:t> y </a:t>
            </a:r>
            <a:r>
              <a:rPr sz="2000" dirty="0" err="1">
                <a:solidFill>
                  <a:srgbClr val="0070C0"/>
                </a:solidFill>
              </a:rPr>
              <a:t>progresión</a:t>
            </a:r>
            <a:r>
              <a:rPr sz="2000" dirty="0">
                <a:solidFill>
                  <a:srgbClr val="0070C0"/>
                </a:solidFill>
              </a:rPr>
              <a:t> de </a:t>
            </a:r>
            <a:r>
              <a:rPr sz="2000" dirty="0" err="1">
                <a:solidFill>
                  <a:srgbClr val="0070C0"/>
                </a:solidFill>
              </a:rPr>
              <a:t>grado</a:t>
            </a:r>
            <a:r>
              <a:rPr sz="2000" dirty="0">
                <a:solidFill>
                  <a:srgbClr val="0070C0"/>
                </a:solidFill>
              </a:rPr>
              <a:t>.  La </a:t>
            </a:r>
            <a:r>
              <a:rPr sz="2000" dirty="0" err="1">
                <a:solidFill>
                  <a:srgbClr val="0070C0"/>
                </a:solidFill>
              </a:rPr>
              <a:t>evaluación</a:t>
            </a:r>
            <a:r>
              <a:rPr sz="2000" dirty="0">
                <a:solidFill>
                  <a:srgbClr val="0070C0"/>
                </a:solidFill>
              </a:rPr>
              <a:t> </a:t>
            </a:r>
            <a:r>
              <a:rPr sz="2000" dirty="0" err="1">
                <a:solidFill>
                  <a:srgbClr val="0070C0"/>
                </a:solidFill>
              </a:rPr>
              <a:t>incluía</a:t>
            </a:r>
            <a:r>
              <a:rPr sz="2000" dirty="0">
                <a:solidFill>
                  <a:srgbClr val="0070C0"/>
                </a:solidFill>
              </a:rPr>
              <a:t> </a:t>
            </a:r>
            <a:r>
              <a:rPr sz="2000" dirty="0" err="1">
                <a:solidFill>
                  <a:srgbClr val="0070C0"/>
                </a:solidFill>
              </a:rPr>
              <a:t>aspectos</a:t>
            </a:r>
            <a:r>
              <a:rPr sz="2000" dirty="0">
                <a:solidFill>
                  <a:srgbClr val="0070C0"/>
                </a:solidFill>
              </a:rPr>
              <a:t> de </a:t>
            </a:r>
            <a:r>
              <a:rPr sz="2000" dirty="0" err="1">
                <a:solidFill>
                  <a:srgbClr val="0070C0"/>
                </a:solidFill>
              </a:rPr>
              <a:t>compromiso</a:t>
            </a:r>
            <a:r>
              <a:rPr sz="2000" dirty="0">
                <a:solidFill>
                  <a:srgbClr val="0070C0"/>
                </a:solidFill>
              </a:rPr>
              <a:t> y </a:t>
            </a:r>
            <a:r>
              <a:rPr sz="2000" dirty="0" err="1">
                <a:solidFill>
                  <a:srgbClr val="0070C0"/>
                </a:solidFill>
              </a:rPr>
              <a:t>formación</a:t>
            </a:r>
            <a:r>
              <a:rPr sz="2000" dirty="0">
                <a:solidFill>
                  <a:srgbClr val="0070C0"/>
                </a:solidFill>
              </a:rPr>
              <a:t> continua. </a:t>
            </a:r>
            <a:endParaRPr sz="2000" dirty="0"/>
          </a:p>
          <a:p>
            <a:pPr marL="0" indent="0">
              <a:lnSpc>
                <a:spcPct val="80000"/>
              </a:lnSpc>
              <a:spcBef>
                <a:spcPts val="400"/>
              </a:spcBef>
              <a:buSzTx/>
              <a:buNone/>
              <a:defRPr sz="3300">
                <a:solidFill>
                  <a:srgbClr val="0070C0"/>
                </a:solidFill>
              </a:defRPr>
            </a:pPr>
            <a:endParaRPr sz="2000" dirty="0"/>
          </a:p>
          <a:p>
            <a:pPr>
              <a:lnSpc>
                <a:spcPct val="80000"/>
              </a:lnSpc>
              <a:spcBef>
                <a:spcPts val="400"/>
              </a:spcBef>
              <a:defRPr sz="1700">
                <a:solidFill>
                  <a:srgbClr val="FF0000"/>
                </a:solidFill>
              </a:defRPr>
            </a:pPr>
            <a:r>
              <a:rPr sz="2000" dirty="0"/>
              <a:t>Ley 5/2010 de 9 de </a:t>
            </a:r>
            <a:r>
              <a:rPr sz="2000" dirty="0" err="1"/>
              <a:t>julio</a:t>
            </a:r>
            <a:r>
              <a:rPr sz="2000" dirty="0"/>
              <a:t> </a:t>
            </a:r>
            <a:r>
              <a:rPr sz="2000" dirty="0">
                <a:solidFill>
                  <a:srgbClr val="0070C0"/>
                </a:solidFill>
              </a:rPr>
              <a:t>del </a:t>
            </a:r>
            <a:r>
              <a:rPr sz="2000" dirty="0" err="1">
                <a:solidFill>
                  <a:srgbClr val="0070C0"/>
                </a:solidFill>
              </a:rPr>
              <a:t>Principado</a:t>
            </a:r>
            <a:r>
              <a:rPr sz="2000" dirty="0">
                <a:solidFill>
                  <a:srgbClr val="0070C0"/>
                </a:solidFill>
              </a:rPr>
              <a:t> de Asturias, de </a:t>
            </a:r>
            <a:r>
              <a:rPr sz="2000" dirty="0" err="1">
                <a:solidFill>
                  <a:srgbClr val="0070C0"/>
                </a:solidFill>
              </a:rPr>
              <a:t>medidas</a:t>
            </a:r>
            <a:r>
              <a:rPr sz="2000" dirty="0">
                <a:solidFill>
                  <a:srgbClr val="0070C0"/>
                </a:solidFill>
              </a:rPr>
              <a:t> </a:t>
            </a:r>
            <a:r>
              <a:rPr sz="2000" dirty="0" err="1">
                <a:solidFill>
                  <a:srgbClr val="0070C0"/>
                </a:solidFill>
              </a:rPr>
              <a:t>urgentes</a:t>
            </a:r>
            <a:r>
              <a:rPr sz="2000" dirty="0">
                <a:solidFill>
                  <a:srgbClr val="0070C0"/>
                </a:solidFill>
              </a:rPr>
              <a:t> del </a:t>
            </a:r>
            <a:r>
              <a:rPr sz="2000" dirty="0" err="1">
                <a:solidFill>
                  <a:srgbClr val="0070C0"/>
                </a:solidFill>
              </a:rPr>
              <a:t>contención</a:t>
            </a:r>
            <a:r>
              <a:rPr sz="2000" dirty="0">
                <a:solidFill>
                  <a:srgbClr val="0070C0"/>
                </a:solidFill>
              </a:rPr>
              <a:t> del </a:t>
            </a:r>
            <a:r>
              <a:rPr sz="2000" dirty="0" err="1">
                <a:solidFill>
                  <a:srgbClr val="0070C0"/>
                </a:solidFill>
              </a:rPr>
              <a:t>gasto</a:t>
            </a:r>
            <a:r>
              <a:rPr sz="2000" dirty="0">
                <a:solidFill>
                  <a:srgbClr val="0070C0"/>
                </a:solidFill>
              </a:rPr>
              <a:t> para la </a:t>
            </a:r>
            <a:r>
              <a:rPr sz="2000" dirty="0" err="1">
                <a:solidFill>
                  <a:srgbClr val="0070C0"/>
                </a:solidFill>
              </a:rPr>
              <a:t>reducción</a:t>
            </a:r>
            <a:r>
              <a:rPr sz="2000" dirty="0">
                <a:solidFill>
                  <a:srgbClr val="0070C0"/>
                </a:solidFill>
              </a:rPr>
              <a:t> del </a:t>
            </a:r>
            <a:r>
              <a:rPr sz="2000" dirty="0" err="1">
                <a:solidFill>
                  <a:srgbClr val="0070C0"/>
                </a:solidFill>
              </a:rPr>
              <a:t>déficit</a:t>
            </a:r>
            <a:r>
              <a:rPr sz="2000" dirty="0">
                <a:solidFill>
                  <a:srgbClr val="0070C0"/>
                </a:solidFill>
              </a:rPr>
              <a:t> </a:t>
            </a:r>
            <a:r>
              <a:rPr sz="2000" dirty="0" err="1">
                <a:solidFill>
                  <a:srgbClr val="0070C0"/>
                </a:solidFill>
              </a:rPr>
              <a:t>público</a:t>
            </a:r>
            <a:r>
              <a:rPr sz="2000" dirty="0">
                <a:solidFill>
                  <a:srgbClr val="0070C0"/>
                </a:solidFill>
              </a:rPr>
              <a:t>:  </a:t>
            </a:r>
            <a:r>
              <a:rPr sz="2000" dirty="0" err="1">
                <a:solidFill>
                  <a:srgbClr val="0070C0"/>
                </a:solidFill>
              </a:rPr>
              <a:t>suspende</a:t>
            </a:r>
            <a:r>
              <a:rPr sz="2000" dirty="0">
                <a:solidFill>
                  <a:srgbClr val="0070C0"/>
                </a:solidFill>
              </a:rPr>
              <a:t> entre </a:t>
            </a:r>
            <a:r>
              <a:rPr sz="2000" dirty="0" err="1">
                <a:solidFill>
                  <a:srgbClr val="0070C0"/>
                </a:solidFill>
              </a:rPr>
              <a:t>otros</a:t>
            </a:r>
            <a:r>
              <a:rPr sz="2000" dirty="0">
                <a:solidFill>
                  <a:srgbClr val="0070C0"/>
                </a:solidFill>
              </a:rPr>
              <a:t> el </a:t>
            </a:r>
            <a:r>
              <a:rPr sz="2000" dirty="0" err="1">
                <a:solidFill>
                  <a:srgbClr val="0070C0"/>
                </a:solidFill>
              </a:rPr>
              <a:t>Acuerdo</a:t>
            </a:r>
            <a:r>
              <a:rPr sz="2000" dirty="0">
                <a:solidFill>
                  <a:srgbClr val="0070C0"/>
                </a:solidFill>
              </a:rPr>
              <a:t> de Carrera </a:t>
            </a:r>
            <a:r>
              <a:rPr sz="2000" dirty="0" err="1">
                <a:solidFill>
                  <a:srgbClr val="0070C0"/>
                </a:solidFill>
              </a:rPr>
              <a:t>Profesional</a:t>
            </a:r>
            <a:r>
              <a:rPr sz="2000" dirty="0">
                <a:solidFill>
                  <a:srgbClr val="0070C0"/>
                </a:solidFill>
              </a:rPr>
              <a:t>, </a:t>
            </a:r>
            <a:r>
              <a:rPr sz="2000" dirty="0" err="1">
                <a:solidFill>
                  <a:srgbClr val="0070C0"/>
                </a:solidFill>
              </a:rPr>
              <a:t>en</a:t>
            </a:r>
            <a:r>
              <a:rPr sz="2000" dirty="0">
                <a:solidFill>
                  <a:srgbClr val="0070C0"/>
                </a:solidFill>
              </a:rPr>
              <a:t> </a:t>
            </a:r>
            <a:r>
              <a:rPr sz="2000" dirty="0" err="1">
                <a:solidFill>
                  <a:srgbClr val="0070C0"/>
                </a:solidFill>
              </a:rPr>
              <a:t>cuanto</a:t>
            </a:r>
            <a:r>
              <a:rPr sz="2000" dirty="0">
                <a:solidFill>
                  <a:srgbClr val="0070C0"/>
                </a:solidFill>
              </a:rPr>
              <a:t> a la </a:t>
            </a:r>
            <a:r>
              <a:rPr sz="2000" i="1" u="sng" dirty="0" err="1"/>
              <a:t>incorporación</a:t>
            </a:r>
            <a:r>
              <a:rPr sz="2000" dirty="0">
                <a:solidFill>
                  <a:srgbClr val="0070C0"/>
                </a:solidFill>
              </a:rPr>
              <a:t> de </a:t>
            </a:r>
            <a:r>
              <a:rPr sz="2000" dirty="0" err="1">
                <a:solidFill>
                  <a:srgbClr val="0070C0"/>
                </a:solidFill>
              </a:rPr>
              <a:t>nuevos</a:t>
            </a:r>
            <a:r>
              <a:rPr sz="2000" dirty="0">
                <a:solidFill>
                  <a:srgbClr val="0070C0"/>
                </a:solidFill>
              </a:rPr>
              <a:t> </a:t>
            </a:r>
            <a:r>
              <a:rPr sz="2000" dirty="0" err="1">
                <a:solidFill>
                  <a:srgbClr val="0070C0"/>
                </a:solidFill>
              </a:rPr>
              <a:t>empleados</a:t>
            </a:r>
            <a:r>
              <a:rPr sz="2000" dirty="0">
                <a:solidFill>
                  <a:srgbClr val="0070C0"/>
                </a:solidFill>
              </a:rPr>
              <a:t> </a:t>
            </a:r>
            <a:r>
              <a:rPr sz="2000" dirty="0" err="1">
                <a:solidFill>
                  <a:srgbClr val="0070C0"/>
                </a:solidFill>
              </a:rPr>
              <a:t>públicos</a:t>
            </a:r>
            <a:r>
              <a:rPr sz="2000" dirty="0">
                <a:solidFill>
                  <a:srgbClr val="0070C0"/>
                </a:solidFill>
              </a:rPr>
              <a:t>. Se </a:t>
            </a:r>
            <a:r>
              <a:rPr sz="2000" dirty="0" err="1">
                <a:solidFill>
                  <a:srgbClr val="0070C0"/>
                </a:solidFill>
              </a:rPr>
              <a:t>mantenía</a:t>
            </a:r>
            <a:r>
              <a:rPr sz="2000" dirty="0">
                <a:solidFill>
                  <a:srgbClr val="0070C0"/>
                </a:solidFill>
              </a:rPr>
              <a:t> el </a:t>
            </a:r>
            <a:r>
              <a:rPr sz="2000" dirty="0" err="1">
                <a:solidFill>
                  <a:srgbClr val="0070C0"/>
                </a:solidFill>
              </a:rPr>
              <a:t>grado</a:t>
            </a:r>
            <a:r>
              <a:rPr sz="2000" dirty="0">
                <a:solidFill>
                  <a:srgbClr val="0070C0"/>
                </a:solidFill>
              </a:rPr>
              <a:t> </a:t>
            </a:r>
            <a:r>
              <a:rPr sz="2000" dirty="0" err="1">
                <a:solidFill>
                  <a:srgbClr val="0070C0"/>
                </a:solidFill>
              </a:rPr>
              <a:t>alcanzado</a:t>
            </a:r>
            <a:r>
              <a:rPr sz="2000" dirty="0">
                <a:solidFill>
                  <a:srgbClr val="0070C0"/>
                </a:solidFill>
              </a:rPr>
              <a:t>, </a:t>
            </a:r>
            <a:r>
              <a:rPr sz="2000" i="1" u="sng" dirty="0"/>
              <a:t>con un </a:t>
            </a:r>
            <a:r>
              <a:rPr sz="2000" i="1" u="sng" dirty="0" err="1"/>
              <a:t>recorte</a:t>
            </a:r>
            <a:r>
              <a:rPr sz="2000" i="1" u="sng" dirty="0"/>
              <a:t> </a:t>
            </a:r>
            <a:r>
              <a:rPr sz="2000" i="1" u="sng" dirty="0" err="1"/>
              <a:t>económico</a:t>
            </a:r>
            <a:r>
              <a:rPr sz="2000" i="1" u="sng" dirty="0"/>
              <a:t>.</a:t>
            </a:r>
            <a:r>
              <a:rPr sz="2000" dirty="0">
                <a:solidFill>
                  <a:srgbClr val="0070C0"/>
                </a:solidFill>
              </a:rPr>
              <a:t>  </a:t>
            </a:r>
            <a:r>
              <a:rPr sz="2000" dirty="0" err="1">
                <a:solidFill>
                  <a:srgbClr val="0070C0"/>
                </a:solidFill>
              </a:rPr>
              <a:t>En</a:t>
            </a:r>
            <a:r>
              <a:rPr sz="2000" dirty="0">
                <a:solidFill>
                  <a:srgbClr val="0070C0"/>
                </a:solidFill>
              </a:rPr>
              <a:t> </a:t>
            </a:r>
            <a:r>
              <a:rPr sz="2000" dirty="0" err="1">
                <a:solidFill>
                  <a:srgbClr val="0070C0"/>
                </a:solidFill>
              </a:rPr>
              <a:t>teoría</a:t>
            </a:r>
            <a:r>
              <a:rPr sz="2000" dirty="0">
                <a:solidFill>
                  <a:srgbClr val="0070C0"/>
                </a:solidFill>
              </a:rPr>
              <a:t>, no se </a:t>
            </a:r>
            <a:r>
              <a:rPr sz="2000" dirty="0" err="1">
                <a:solidFill>
                  <a:srgbClr val="0070C0"/>
                </a:solidFill>
              </a:rPr>
              <a:t>paralizaba</a:t>
            </a:r>
            <a:r>
              <a:rPr sz="2000" dirty="0">
                <a:solidFill>
                  <a:srgbClr val="0070C0"/>
                </a:solidFill>
              </a:rPr>
              <a:t> la </a:t>
            </a:r>
            <a:r>
              <a:rPr sz="2000" dirty="0" err="1">
                <a:solidFill>
                  <a:srgbClr val="0070C0"/>
                </a:solidFill>
              </a:rPr>
              <a:t>progresión</a:t>
            </a:r>
            <a:r>
              <a:rPr sz="2000" dirty="0">
                <a:solidFill>
                  <a:srgbClr val="0070C0"/>
                </a:solidFill>
              </a:rPr>
              <a:t>, </a:t>
            </a:r>
            <a:r>
              <a:rPr sz="2000" dirty="0" err="1">
                <a:solidFill>
                  <a:srgbClr val="0070C0"/>
                </a:solidFill>
              </a:rPr>
              <a:t>pero</a:t>
            </a:r>
            <a:r>
              <a:rPr sz="2000" dirty="0">
                <a:solidFill>
                  <a:srgbClr val="0070C0"/>
                </a:solidFill>
              </a:rPr>
              <a:t> </a:t>
            </a:r>
            <a:r>
              <a:rPr sz="2000" dirty="0" err="1">
                <a:solidFill>
                  <a:srgbClr val="0070C0"/>
                </a:solidFill>
              </a:rPr>
              <a:t>en</a:t>
            </a:r>
            <a:r>
              <a:rPr sz="2000" dirty="0">
                <a:solidFill>
                  <a:srgbClr val="0070C0"/>
                </a:solidFill>
              </a:rPr>
              <a:t> la </a:t>
            </a:r>
            <a:r>
              <a:rPr sz="2000" dirty="0" err="1">
                <a:solidFill>
                  <a:srgbClr val="0070C0"/>
                </a:solidFill>
              </a:rPr>
              <a:t>práctica</a:t>
            </a:r>
            <a:r>
              <a:rPr sz="2000" dirty="0">
                <a:solidFill>
                  <a:srgbClr val="0070C0"/>
                </a:solidFill>
              </a:rPr>
              <a:t> </a:t>
            </a:r>
            <a:r>
              <a:rPr sz="2000" dirty="0" err="1">
                <a:solidFill>
                  <a:srgbClr val="0070C0"/>
                </a:solidFill>
              </a:rPr>
              <a:t>sí</a:t>
            </a:r>
            <a:r>
              <a:rPr sz="2000" dirty="0">
                <a:solidFill>
                  <a:srgbClr val="0070C0"/>
                </a:solidFill>
              </a:rPr>
              <a:t>. 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1700">
                <a:solidFill>
                  <a:srgbClr val="0070C0"/>
                </a:solidFill>
              </a:defRPr>
            </a:pPr>
            <a:endParaRPr sz="2000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  <a:spcBef>
                <a:spcPts val="400"/>
              </a:spcBef>
              <a:defRPr sz="1700">
                <a:solidFill>
                  <a:srgbClr val="0070C0"/>
                </a:solidFill>
              </a:defRPr>
            </a:pPr>
            <a:r>
              <a:rPr sz="2000" dirty="0"/>
              <a:t>Se </a:t>
            </a:r>
            <a:r>
              <a:rPr sz="2000" dirty="0" err="1"/>
              <a:t>trata</a:t>
            </a:r>
            <a:r>
              <a:rPr sz="2000" dirty="0"/>
              <a:t> de una </a:t>
            </a:r>
            <a:r>
              <a:rPr sz="2000" dirty="0" err="1"/>
              <a:t>medida</a:t>
            </a:r>
            <a:r>
              <a:rPr sz="2000" dirty="0"/>
              <a:t> </a:t>
            </a:r>
            <a:r>
              <a:rPr sz="2000" dirty="0" err="1"/>
              <a:t>coyuntural</a:t>
            </a:r>
            <a:r>
              <a:rPr sz="2000" dirty="0"/>
              <a:t> y de </a:t>
            </a:r>
            <a:r>
              <a:rPr sz="2000" dirty="0" err="1"/>
              <a:t>carácter</a:t>
            </a:r>
            <a:r>
              <a:rPr sz="2000" dirty="0"/>
              <a:t> </a:t>
            </a:r>
            <a:r>
              <a:rPr sz="2000" i="1" u="sng" dirty="0" err="1">
                <a:solidFill>
                  <a:srgbClr val="FF0000"/>
                </a:solidFill>
              </a:rPr>
              <a:t>transitorio</a:t>
            </a:r>
            <a:r>
              <a:rPr sz="2000" dirty="0">
                <a:solidFill>
                  <a:srgbClr val="FF0000"/>
                </a:solidFill>
              </a:rPr>
              <a:t> </a:t>
            </a:r>
            <a:r>
              <a:rPr sz="2000" dirty="0"/>
              <a:t>(Plan de </a:t>
            </a:r>
            <a:r>
              <a:rPr sz="2000" dirty="0" err="1"/>
              <a:t>Estabilidad</a:t>
            </a:r>
            <a:r>
              <a:rPr sz="2000" dirty="0"/>
              <a:t> y </a:t>
            </a:r>
            <a:r>
              <a:rPr sz="2000" dirty="0" err="1"/>
              <a:t>Crecimiento</a:t>
            </a:r>
            <a:r>
              <a:rPr sz="2000" dirty="0"/>
              <a:t> 2010-2013) </a:t>
            </a:r>
            <a:r>
              <a:rPr sz="2000" dirty="0" err="1"/>
              <a:t>cuyo</a:t>
            </a:r>
            <a:r>
              <a:rPr sz="2000" dirty="0"/>
              <a:t> </a:t>
            </a:r>
            <a:r>
              <a:rPr sz="2000" dirty="0" err="1"/>
              <a:t>levantamiento</a:t>
            </a:r>
            <a:r>
              <a:rPr sz="2000" dirty="0"/>
              <a:t> de la </a:t>
            </a:r>
            <a:r>
              <a:rPr sz="2000" dirty="0" err="1"/>
              <a:t>suspensión</a:t>
            </a:r>
            <a:r>
              <a:rPr sz="2000" dirty="0"/>
              <a:t> </a:t>
            </a:r>
            <a:r>
              <a:rPr sz="2000" dirty="0" err="1"/>
              <a:t>podrá</a:t>
            </a:r>
            <a:r>
              <a:rPr sz="2000" dirty="0"/>
              <a:t> </a:t>
            </a:r>
            <a:r>
              <a:rPr sz="2000" dirty="0" err="1"/>
              <a:t>acordarse</a:t>
            </a:r>
            <a:r>
              <a:rPr sz="2000" dirty="0"/>
              <a:t> por el </a:t>
            </a:r>
            <a:r>
              <a:rPr sz="2000" dirty="0" err="1"/>
              <a:t>Consejo</a:t>
            </a:r>
            <a:r>
              <a:rPr sz="2000" dirty="0"/>
              <a:t> de </a:t>
            </a:r>
            <a:r>
              <a:rPr sz="2000" dirty="0" err="1"/>
              <a:t>Gobierno</a:t>
            </a:r>
            <a:r>
              <a:rPr sz="2000" dirty="0"/>
              <a:t>, </a:t>
            </a:r>
            <a:r>
              <a:rPr sz="2000" i="1" u="sng" dirty="0">
                <a:solidFill>
                  <a:srgbClr val="FF0000"/>
                </a:solidFill>
              </a:rPr>
              <a:t>no </a:t>
            </a:r>
            <a:r>
              <a:rPr sz="2000" i="1" u="sng" dirty="0" err="1">
                <a:solidFill>
                  <a:srgbClr val="FF0000"/>
                </a:solidFill>
              </a:rPr>
              <a:t>será</a:t>
            </a:r>
            <a:r>
              <a:rPr sz="2000" i="1" u="sng" dirty="0">
                <a:solidFill>
                  <a:srgbClr val="FF0000"/>
                </a:solidFill>
              </a:rPr>
              <a:t> </a:t>
            </a:r>
            <a:r>
              <a:rPr sz="2000" i="1" u="sng" dirty="0" err="1">
                <a:solidFill>
                  <a:srgbClr val="FF0000"/>
                </a:solidFill>
              </a:rPr>
              <a:t>necesaria</a:t>
            </a:r>
            <a:r>
              <a:rPr sz="2000" i="1" u="sng" dirty="0">
                <a:solidFill>
                  <a:srgbClr val="FF0000"/>
                </a:solidFill>
              </a:rPr>
              <a:t> </a:t>
            </a:r>
            <a:r>
              <a:rPr sz="2000" i="1" u="sng" dirty="0" err="1">
                <a:solidFill>
                  <a:srgbClr val="FF0000"/>
                </a:solidFill>
              </a:rPr>
              <a:t>nueva</a:t>
            </a:r>
            <a:r>
              <a:rPr sz="2000" i="1" u="sng" dirty="0">
                <a:solidFill>
                  <a:srgbClr val="FF0000"/>
                </a:solidFill>
              </a:rPr>
              <a:t> Ley.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1700">
                <a:solidFill>
                  <a:srgbClr val="0070C0"/>
                </a:solidFill>
              </a:defRPr>
            </a:pPr>
            <a:endParaRPr sz="2000" i="1" u="sng" dirty="0">
              <a:solidFill>
                <a:srgbClr val="FF0000"/>
              </a:solidFill>
            </a:endParaRPr>
          </a:p>
          <a:p>
            <a:pPr marL="2330450">
              <a:lnSpc>
                <a:spcPct val="80000"/>
              </a:lnSpc>
              <a:spcBef>
                <a:spcPts val="400"/>
              </a:spcBef>
              <a:defRPr sz="1700">
                <a:solidFill>
                  <a:srgbClr val="0070C0"/>
                </a:solidFill>
              </a:defRPr>
            </a:pPr>
            <a:r>
              <a:rPr sz="2000" dirty="0"/>
              <a:t>Por ambos </a:t>
            </a:r>
            <a:r>
              <a:rPr sz="2000" dirty="0" err="1"/>
              <a:t>motivos</a:t>
            </a:r>
            <a:r>
              <a:rPr sz="2000" dirty="0"/>
              <a:t>, y </a:t>
            </a:r>
            <a:r>
              <a:rPr sz="2000" dirty="0" err="1"/>
              <a:t>ya</a:t>
            </a:r>
            <a:r>
              <a:rPr sz="2000" dirty="0"/>
              <a:t> </a:t>
            </a:r>
            <a:r>
              <a:rPr sz="2000" dirty="0" err="1"/>
              <a:t>abierto</a:t>
            </a:r>
            <a:r>
              <a:rPr sz="2000" dirty="0"/>
              <a:t> el </a:t>
            </a:r>
            <a:r>
              <a:rPr sz="2000" dirty="0" err="1"/>
              <a:t>periodo</a:t>
            </a:r>
            <a:r>
              <a:rPr sz="2000" dirty="0"/>
              <a:t> </a:t>
            </a:r>
            <a:r>
              <a:rPr sz="2000" dirty="0" err="1"/>
              <a:t>ordinario</a:t>
            </a:r>
            <a:r>
              <a:rPr sz="2000" dirty="0"/>
              <a:t> para </a:t>
            </a:r>
            <a:r>
              <a:rPr sz="2000" dirty="0" err="1"/>
              <a:t>nuevas</a:t>
            </a:r>
            <a:r>
              <a:rPr sz="2000" dirty="0"/>
              <a:t> </a:t>
            </a:r>
            <a:r>
              <a:rPr sz="2000" dirty="0" err="1"/>
              <a:t>incorporaciones</a:t>
            </a:r>
            <a:r>
              <a:rPr sz="2000" dirty="0"/>
              <a:t>, el SIMPA ha </a:t>
            </a:r>
            <a:r>
              <a:rPr sz="2000" dirty="0" err="1"/>
              <a:t>iniciado</a:t>
            </a:r>
            <a:r>
              <a:rPr sz="2000" dirty="0"/>
              <a:t> una </a:t>
            </a:r>
            <a:r>
              <a:rPr sz="2000" u="sng" dirty="0" err="1">
                <a:solidFill>
                  <a:srgbClr val="FF0000"/>
                </a:solidFill>
              </a:rPr>
              <a:t>reclamación</a:t>
            </a:r>
            <a:r>
              <a:rPr sz="2000" u="sng" dirty="0">
                <a:solidFill>
                  <a:srgbClr val="FF0000"/>
                </a:solidFill>
              </a:rPr>
              <a:t> judicial, </a:t>
            </a:r>
            <a:r>
              <a:rPr sz="2000" u="sng" dirty="0" err="1">
                <a:solidFill>
                  <a:srgbClr val="FF0000"/>
                </a:solidFill>
              </a:rPr>
              <a:t>actualmente</a:t>
            </a:r>
            <a:r>
              <a:rPr sz="2000" u="sng" dirty="0">
                <a:solidFill>
                  <a:srgbClr val="FF0000"/>
                </a:solidFill>
              </a:rPr>
              <a:t> </a:t>
            </a:r>
            <a:r>
              <a:rPr sz="2000" u="sng" dirty="0" err="1">
                <a:solidFill>
                  <a:srgbClr val="FF0000"/>
                </a:solidFill>
              </a:rPr>
              <a:t>en</a:t>
            </a:r>
            <a:r>
              <a:rPr sz="2000" u="sng" dirty="0">
                <a:solidFill>
                  <a:srgbClr val="FF0000"/>
                </a:solidFill>
              </a:rPr>
              <a:t> </a:t>
            </a:r>
            <a:r>
              <a:rPr sz="2000" u="sng" dirty="0" err="1">
                <a:solidFill>
                  <a:srgbClr val="FF0000"/>
                </a:solidFill>
              </a:rPr>
              <a:t>marcha</a:t>
            </a:r>
            <a:r>
              <a:rPr sz="2000" u="sng" dirty="0">
                <a:solidFill>
                  <a:srgbClr val="FF0000"/>
                </a:solidFill>
              </a:rPr>
              <a:t>,  </a:t>
            </a:r>
            <a:r>
              <a:rPr sz="2000" dirty="0"/>
              <a:t>de </a:t>
            </a:r>
            <a:r>
              <a:rPr sz="2000" dirty="0" err="1"/>
              <a:t>solicitud</a:t>
            </a:r>
            <a:r>
              <a:rPr sz="2000" dirty="0"/>
              <a:t> de </a:t>
            </a:r>
            <a:r>
              <a:rPr sz="2000" dirty="0" err="1"/>
              <a:t>apertura</a:t>
            </a:r>
            <a:r>
              <a:rPr sz="2000" dirty="0"/>
              <a:t> de </a:t>
            </a:r>
            <a:r>
              <a:rPr sz="2000" dirty="0" err="1"/>
              <a:t>período</a:t>
            </a:r>
            <a:r>
              <a:rPr sz="2000" dirty="0"/>
              <a:t> </a:t>
            </a:r>
            <a:r>
              <a:rPr sz="2000" dirty="0" err="1"/>
              <a:t>ordinario</a:t>
            </a:r>
            <a:r>
              <a:rPr sz="2000" dirty="0"/>
              <a:t> para la </a:t>
            </a:r>
            <a:r>
              <a:rPr sz="2000" dirty="0" err="1"/>
              <a:t>progresión</a:t>
            </a:r>
            <a:r>
              <a:rPr sz="2000" dirty="0"/>
              <a:t> de </a:t>
            </a:r>
            <a:r>
              <a:rPr sz="2000" dirty="0" err="1"/>
              <a:t>grado</a:t>
            </a:r>
            <a:r>
              <a:rPr sz="2000" dirty="0"/>
              <a:t> de Carrera </a:t>
            </a:r>
            <a:r>
              <a:rPr sz="2000" dirty="0" err="1"/>
              <a:t>Profesional</a:t>
            </a:r>
            <a:r>
              <a:rPr sz="2000" dirty="0"/>
              <a:t>.</a:t>
            </a:r>
          </a:p>
        </p:txBody>
      </p:sp>
      <p:pic>
        <p:nvPicPr>
          <p:cNvPr id="127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4732481"/>
            <a:ext cx="2351135" cy="171351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1 Título"/>
          <p:cNvSpPr txBox="1">
            <a:spLocks noGrp="1"/>
          </p:cNvSpPr>
          <p:nvPr>
            <p:ph type="title"/>
          </p:nvPr>
        </p:nvSpPr>
        <p:spPr>
          <a:xfrm>
            <a:off x="457200" y="116631"/>
            <a:ext cx="8229600" cy="634084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877823">
              <a:defRPr sz="3743">
                <a:solidFill>
                  <a:srgbClr val="FF0000"/>
                </a:solidFill>
              </a:defRPr>
            </a:lvl1pPr>
          </a:lstStyle>
          <a:p>
            <a:r>
              <a:t>2016: Reapertura de la Carrera</a:t>
            </a:r>
          </a:p>
        </p:txBody>
      </p:sp>
      <p:sp>
        <p:nvSpPr>
          <p:cNvPr id="130" name="2 Marcador de contenido"/>
          <p:cNvSpPr txBox="1">
            <a:spLocks noGrp="1"/>
          </p:cNvSpPr>
          <p:nvPr>
            <p:ph type="body" idx="1"/>
          </p:nvPr>
        </p:nvSpPr>
        <p:spPr>
          <a:xfrm>
            <a:off x="457200" y="750715"/>
            <a:ext cx="8507288" cy="610728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400"/>
              </a:spcBef>
              <a:defRPr sz="1700" u="sng">
                <a:solidFill>
                  <a:srgbClr val="FF0000"/>
                </a:solidFill>
              </a:defRPr>
            </a:pPr>
            <a:r>
              <a:rPr sz="2000" dirty="0"/>
              <a:t>Junio de 2016:  </a:t>
            </a:r>
            <a:r>
              <a:rPr sz="2000" u="none" dirty="0" err="1">
                <a:solidFill>
                  <a:srgbClr val="0070C0"/>
                </a:solidFill>
              </a:rPr>
              <a:t>tras</a:t>
            </a:r>
            <a:r>
              <a:rPr sz="2000" u="none" dirty="0">
                <a:solidFill>
                  <a:srgbClr val="0070C0"/>
                </a:solidFill>
              </a:rPr>
              <a:t> </a:t>
            </a:r>
            <a:r>
              <a:rPr sz="2000" u="none" dirty="0" err="1">
                <a:solidFill>
                  <a:srgbClr val="0070C0"/>
                </a:solidFill>
              </a:rPr>
              <a:t>múltiples</a:t>
            </a:r>
            <a:r>
              <a:rPr sz="2000" u="none" dirty="0">
                <a:solidFill>
                  <a:srgbClr val="0070C0"/>
                </a:solidFill>
              </a:rPr>
              <a:t> </a:t>
            </a:r>
            <a:r>
              <a:rPr sz="2000" u="none" dirty="0" err="1">
                <a:solidFill>
                  <a:srgbClr val="0070C0"/>
                </a:solidFill>
              </a:rPr>
              <a:t>negociaciones</a:t>
            </a:r>
            <a:r>
              <a:rPr sz="2000" u="none" dirty="0">
                <a:solidFill>
                  <a:srgbClr val="0070C0"/>
                </a:solidFill>
              </a:rPr>
              <a:t> el SESPA </a:t>
            </a:r>
            <a:r>
              <a:rPr sz="2000" u="none" dirty="0" err="1">
                <a:solidFill>
                  <a:srgbClr val="0070C0"/>
                </a:solidFill>
              </a:rPr>
              <a:t>convoca</a:t>
            </a:r>
            <a:r>
              <a:rPr sz="2000" u="none" dirty="0">
                <a:solidFill>
                  <a:srgbClr val="0070C0"/>
                </a:solidFill>
              </a:rPr>
              <a:t> </a:t>
            </a:r>
            <a:r>
              <a:rPr sz="2000" u="none" dirty="0" err="1">
                <a:solidFill>
                  <a:srgbClr val="0070C0"/>
                </a:solidFill>
              </a:rPr>
              <a:t>período</a:t>
            </a:r>
            <a:r>
              <a:rPr sz="2000" u="none" dirty="0">
                <a:solidFill>
                  <a:srgbClr val="0070C0"/>
                </a:solidFill>
              </a:rPr>
              <a:t> </a:t>
            </a:r>
            <a:r>
              <a:rPr sz="2000" u="none" dirty="0" err="1">
                <a:solidFill>
                  <a:srgbClr val="0070C0"/>
                </a:solidFill>
              </a:rPr>
              <a:t>ordinario</a:t>
            </a:r>
            <a:r>
              <a:rPr sz="2000" u="none" dirty="0">
                <a:solidFill>
                  <a:srgbClr val="0070C0"/>
                </a:solidFill>
              </a:rPr>
              <a:t> para </a:t>
            </a:r>
            <a:r>
              <a:rPr sz="2000" u="none" dirty="0" err="1">
                <a:solidFill>
                  <a:srgbClr val="0070C0"/>
                </a:solidFill>
              </a:rPr>
              <a:t>acceso</a:t>
            </a:r>
            <a:r>
              <a:rPr sz="2000" u="none" dirty="0">
                <a:solidFill>
                  <a:srgbClr val="0070C0"/>
                </a:solidFill>
              </a:rPr>
              <a:t> a </a:t>
            </a:r>
            <a:r>
              <a:rPr sz="2000" u="none" dirty="0" err="1">
                <a:solidFill>
                  <a:srgbClr val="0070C0"/>
                </a:solidFill>
              </a:rPr>
              <a:t>nivel</a:t>
            </a:r>
            <a:r>
              <a:rPr sz="2000" u="none" dirty="0">
                <a:solidFill>
                  <a:srgbClr val="0070C0"/>
                </a:solidFill>
              </a:rPr>
              <a:t> I para el personal “</a:t>
            </a:r>
            <a:r>
              <a:rPr sz="2000" u="none" dirty="0" err="1">
                <a:solidFill>
                  <a:srgbClr val="0070C0"/>
                </a:solidFill>
              </a:rPr>
              <a:t>Estatutario</a:t>
            </a:r>
            <a:r>
              <a:rPr sz="2000" u="none" dirty="0">
                <a:solidFill>
                  <a:srgbClr val="0070C0"/>
                </a:solidFill>
              </a:rPr>
              <a:t> </a:t>
            </a:r>
            <a:r>
              <a:rPr sz="2000" u="none" dirty="0" err="1">
                <a:solidFill>
                  <a:srgbClr val="0070C0"/>
                </a:solidFill>
              </a:rPr>
              <a:t>fijo</a:t>
            </a:r>
            <a:r>
              <a:rPr sz="2000" u="none" dirty="0">
                <a:solidFill>
                  <a:srgbClr val="0070C0"/>
                </a:solidFill>
              </a:rPr>
              <a:t>”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1800">
                <a:solidFill>
                  <a:srgbClr val="0070C0"/>
                </a:solidFill>
              </a:defRPr>
            </a:pPr>
            <a:endParaRPr sz="2000" u="none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  <a:spcBef>
                <a:spcPts val="400"/>
              </a:spcBef>
              <a:defRPr sz="1700">
                <a:solidFill>
                  <a:srgbClr val="0070C0"/>
                </a:solidFill>
              </a:defRPr>
            </a:pPr>
            <a:r>
              <a:rPr sz="2000" dirty="0"/>
              <a:t>El SIMPA </a:t>
            </a:r>
            <a:r>
              <a:rPr sz="2000" dirty="0" err="1"/>
              <a:t>interpone</a:t>
            </a:r>
            <a:r>
              <a:rPr sz="2000" dirty="0"/>
              <a:t> </a:t>
            </a:r>
            <a:r>
              <a:rPr sz="2000" dirty="0" err="1"/>
              <a:t>varias</a:t>
            </a:r>
            <a:r>
              <a:rPr sz="2000" dirty="0"/>
              <a:t> </a:t>
            </a:r>
            <a:r>
              <a:rPr sz="2000" dirty="0" err="1"/>
              <a:t>reclamaciones</a:t>
            </a:r>
            <a:r>
              <a:rPr sz="2000" dirty="0"/>
              <a:t> y  </a:t>
            </a:r>
            <a:r>
              <a:rPr sz="2000" dirty="0" err="1"/>
              <a:t>Recursos</a:t>
            </a:r>
            <a:r>
              <a:rPr sz="2000" dirty="0"/>
              <a:t>, con una </a:t>
            </a:r>
            <a:r>
              <a:rPr sz="2000" dirty="0" err="1"/>
              <a:t>primera</a:t>
            </a:r>
            <a:r>
              <a:rPr sz="2000" dirty="0"/>
              <a:t> </a:t>
            </a:r>
            <a:r>
              <a:rPr sz="2000" u="sng" dirty="0" err="1">
                <a:solidFill>
                  <a:srgbClr val="FF0000"/>
                </a:solidFill>
              </a:rPr>
              <a:t>sentencia</a:t>
            </a:r>
            <a:r>
              <a:rPr sz="2000" u="sng" dirty="0">
                <a:solidFill>
                  <a:srgbClr val="FF0000"/>
                </a:solidFill>
              </a:rPr>
              <a:t> del </a:t>
            </a:r>
            <a:r>
              <a:rPr sz="2000" u="sng" dirty="0" err="1">
                <a:solidFill>
                  <a:srgbClr val="FF0000"/>
                </a:solidFill>
              </a:rPr>
              <a:t>Juzgado</a:t>
            </a:r>
            <a:r>
              <a:rPr sz="2000" u="sng" dirty="0">
                <a:solidFill>
                  <a:srgbClr val="FF0000"/>
                </a:solidFill>
              </a:rPr>
              <a:t> </a:t>
            </a:r>
            <a:r>
              <a:rPr sz="2000" u="sng" dirty="0" err="1">
                <a:solidFill>
                  <a:srgbClr val="FF0000"/>
                </a:solidFill>
              </a:rPr>
              <a:t>Contencioso</a:t>
            </a:r>
            <a:r>
              <a:rPr sz="2000" u="sng" dirty="0">
                <a:solidFill>
                  <a:srgbClr val="FF0000"/>
                </a:solidFill>
              </a:rPr>
              <a:t> </a:t>
            </a:r>
            <a:r>
              <a:rPr sz="2000" u="sng" dirty="0" err="1">
                <a:solidFill>
                  <a:srgbClr val="FF0000"/>
                </a:solidFill>
              </a:rPr>
              <a:t>Administrativo</a:t>
            </a:r>
            <a:r>
              <a:rPr sz="2000" u="sng" dirty="0">
                <a:solidFill>
                  <a:srgbClr val="FF0000"/>
                </a:solidFill>
              </a:rPr>
              <a:t>, </a:t>
            </a:r>
            <a:r>
              <a:rPr sz="2000" u="sng" dirty="0" err="1">
                <a:solidFill>
                  <a:srgbClr val="FF0000"/>
                </a:solidFill>
              </a:rPr>
              <a:t>en</a:t>
            </a:r>
            <a:r>
              <a:rPr sz="2000" u="sng" dirty="0">
                <a:solidFill>
                  <a:srgbClr val="FF0000"/>
                </a:solidFill>
              </a:rPr>
              <a:t> </a:t>
            </a:r>
            <a:r>
              <a:rPr sz="2000" u="sng" dirty="0" err="1">
                <a:solidFill>
                  <a:srgbClr val="FF0000"/>
                </a:solidFill>
              </a:rPr>
              <a:t>diciembre</a:t>
            </a:r>
            <a:r>
              <a:rPr sz="2000" u="sng" dirty="0">
                <a:solidFill>
                  <a:srgbClr val="FF0000"/>
                </a:solidFill>
              </a:rPr>
              <a:t> de 2016</a:t>
            </a:r>
            <a:r>
              <a:rPr sz="2000" dirty="0"/>
              <a:t>, </a:t>
            </a:r>
            <a:r>
              <a:rPr sz="2000" dirty="0" err="1"/>
              <a:t>en</a:t>
            </a:r>
            <a:r>
              <a:rPr sz="2000" dirty="0"/>
              <a:t> la que se </a:t>
            </a:r>
            <a:r>
              <a:rPr sz="2000" dirty="0" err="1"/>
              <a:t>exige</a:t>
            </a:r>
            <a:r>
              <a:rPr sz="2000" dirty="0"/>
              <a:t> al SESPA una </a:t>
            </a:r>
            <a:r>
              <a:rPr sz="2000" dirty="0" err="1"/>
              <a:t>nueva</a:t>
            </a:r>
            <a:r>
              <a:rPr sz="2000" dirty="0"/>
              <a:t> </a:t>
            </a:r>
            <a:r>
              <a:rPr sz="2000" dirty="0" err="1"/>
              <a:t>convocatoria</a:t>
            </a:r>
            <a:r>
              <a:rPr sz="2000" dirty="0"/>
              <a:t> </a:t>
            </a:r>
            <a:r>
              <a:rPr sz="2000" dirty="0" err="1"/>
              <a:t>incluyendo</a:t>
            </a:r>
            <a:r>
              <a:rPr sz="2000" dirty="0"/>
              <a:t> al personal </a:t>
            </a:r>
            <a:r>
              <a:rPr sz="2000" dirty="0" err="1"/>
              <a:t>licenciado</a:t>
            </a:r>
            <a:r>
              <a:rPr sz="2000" dirty="0"/>
              <a:t> </a:t>
            </a:r>
            <a:r>
              <a:rPr sz="2000" dirty="0" err="1"/>
              <a:t>sanitario</a:t>
            </a:r>
            <a:r>
              <a:rPr sz="2000" dirty="0"/>
              <a:t> </a:t>
            </a:r>
            <a:r>
              <a:rPr sz="2000" i="1" u="sng" dirty="0">
                <a:solidFill>
                  <a:srgbClr val="FF0000"/>
                </a:solidFill>
              </a:rPr>
              <a:t>temporal </a:t>
            </a:r>
            <a:r>
              <a:rPr sz="2000" i="1" u="sng" dirty="0" err="1">
                <a:solidFill>
                  <a:srgbClr val="FF0000"/>
                </a:solidFill>
              </a:rPr>
              <a:t>en</a:t>
            </a:r>
            <a:r>
              <a:rPr sz="2000" i="1" u="sng" dirty="0">
                <a:solidFill>
                  <a:srgbClr val="FF0000"/>
                </a:solidFill>
              </a:rPr>
              <a:t> las </a:t>
            </a:r>
            <a:r>
              <a:rPr sz="2000" i="1" u="sng" dirty="0" err="1">
                <a:solidFill>
                  <a:srgbClr val="FF0000"/>
                </a:solidFill>
              </a:rPr>
              <a:t>mismas</a:t>
            </a:r>
            <a:r>
              <a:rPr sz="2000" i="1" u="sng" dirty="0">
                <a:solidFill>
                  <a:srgbClr val="FF0000"/>
                </a:solidFill>
              </a:rPr>
              <a:t> </a:t>
            </a:r>
            <a:r>
              <a:rPr sz="2000" i="1" u="sng" dirty="0" err="1">
                <a:solidFill>
                  <a:srgbClr val="FF0000"/>
                </a:solidFill>
              </a:rPr>
              <a:t>condiciones</a:t>
            </a:r>
            <a:r>
              <a:rPr sz="2000" i="1" u="sng" dirty="0">
                <a:solidFill>
                  <a:srgbClr val="FF0000"/>
                </a:solidFill>
              </a:rPr>
              <a:t> que los </a:t>
            </a:r>
            <a:r>
              <a:rPr sz="2000" i="1" u="sng" dirty="0" err="1">
                <a:solidFill>
                  <a:srgbClr val="FF0000"/>
                </a:solidFill>
              </a:rPr>
              <a:t>fijos</a:t>
            </a:r>
            <a:r>
              <a:rPr sz="2000" dirty="0"/>
              <a:t>. </a:t>
            </a:r>
            <a:r>
              <a:rPr sz="2000" dirty="0" err="1"/>
              <a:t>En</a:t>
            </a:r>
            <a:r>
              <a:rPr sz="2000" dirty="0"/>
              <a:t> </a:t>
            </a:r>
            <a:r>
              <a:rPr sz="2000" dirty="0" err="1"/>
              <a:t>sentencias</a:t>
            </a:r>
            <a:r>
              <a:rPr sz="2000" dirty="0"/>
              <a:t> </a:t>
            </a:r>
            <a:r>
              <a:rPr sz="2000" dirty="0" err="1"/>
              <a:t>posteriores</a:t>
            </a:r>
            <a:r>
              <a:rPr sz="2000" dirty="0"/>
              <a:t>  </a:t>
            </a:r>
            <a:r>
              <a:rPr sz="2000" dirty="0" err="1"/>
              <a:t>además</a:t>
            </a:r>
            <a:r>
              <a:rPr sz="2000" dirty="0"/>
              <a:t> se </a:t>
            </a:r>
            <a:r>
              <a:rPr sz="2000" dirty="0" err="1"/>
              <a:t>establece</a:t>
            </a:r>
            <a:r>
              <a:rPr sz="2000" dirty="0"/>
              <a:t> el </a:t>
            </a:r>
            <a:r>
              <a:rPr sz="2000" dirty="0" err="1"/>
              <a:t>carácter</a:t>
            </a:r>
            <a:r>
              <a:rPr sz="2000" dirty="0"/>
              <a:t> </a:t>
            </a:r>
            <a:r>
              <a:rPr sz="2000" i="1" u="sng" dirty="0" err="1">
                <a:solidFill>
                  <a:srgbClr val="FF0000"/>
                </a:solidFill>
              </a:rPr>
              <a:t>retroactivo</a:t>
            </a:r>
            <a:r>
              <a:rPr sz="2000" dirty="0">
                <a:solidFill>
                  <a:srgbClr val="FF0000"/>
                </a:solidFill>
              </a:rPr>
              <a:t> </a:t>
            </a:r>
            <a:r>
              <a:rPr sz="2000" dirty="0"/>
              <a:t>de la </a:t>
            </a:r>
            <a:r>
              <a:rPr sz="2000" dirty="0" err="1"/>
              <a:t>retribución</a:t>
            </a:r>
            <a:r>
              <a:rPr sz="2000" dirty="0"/>
              <a:t>.</a:t>
            </a:r>
            <a:r>
              <a:rPr lang="es-ES" sz="2000" dirty="0"/>
              <a:t> El TSJ de Asturias desestimó recurso. </a:t>
            </a:r>
            <a:endParaRPr sz="2000" dirty="0"/>
          </a:p>
          <a:p>
            <a:pPr marL="0" indent="0">
              <a:lnSpc>
                <a:spcPct val="80000"/>
              </a:lnSpc>
              <a:spcBef>
                <a:spcPts val="400"/>
              </a:spcBef>
              <a:buNone/>
              <a:defRPr sz="1800">
                <a:solidFill>
                  <a:srgbClr val="0070C0"/>
                </a:solidFill>
              </a:defRPr>
            </a:pPr>
            <a:endParaRPr sz="2000" dirty="0"/>
          </a:p>
          <a:p>
            <a:pPr marL="359229">
              <a:lnSpc>
                <a:spcPct val="80000"/>
              </a:lnSpc>
              <a:spcBef>
                <a:spcPts val="400"/>
              </a:spcBef>
              <a:defRPr sz="1700">
                <a:solidFill>
                  <a:srgbClr val="0070C0"/>
                </a:solidFill>
              </a:defRPr>
            </a:pPr>
            <a:r>
              <a:rPr sz="2000" dirty="0" err="1"/>
              <a:t>En</a:t>
            </a:r>
            <a:r>
              <a:rPr sz="2000" dirty="0"/>
              <a:t> </a:t>
            </a:r>
            <a:r>
              <a:rPr sz="2000" dirty="0" err="1"/>
              <a:t>septiembre</a:t>
            </a:r>
            <a:r>
              <a:rPr sz="2000" dirty="0"/>
              <a:t> de 2017, </a:t>
            </a:r>
            <a:r>
              <a:rPr sz="2000" dirty="0" err="1"/>
              <a:t>transcurrido</a:t>
            </a:r>
            <a:r>
              <a:rPr sz="2000" dirty="0"/>
              <a:t> el </a:t>
            </a:r>
            <a:r>
              <a:rPr sz="2000" dirty="0" err="1"/>
              <a:t>plazo</a:t>
            </a:r>
            <a:r>
              <a:rPr sz="2000" dirty="0"/>
              <a:t> </a:t>
            </a:r>
            <a:r>
              <a:rPr sz="2000" dirty="0" err="1"/>
              <a:t>voluntario</a:t>
            </a:r>
            <a:r>
              <a:rPr sz="2000" dirty="0"/>
              <a:t>, El SIMPA </a:t>
            </a:r>
            <a:r>
              <a:rPr sz="2000" dirty="0" err="1"/>
              <a:t>solicita</a:t>
            </a:r>
            <a:r>
              <a:rPr sz="2000" dirty="0"/>
              <a:t> la </a:t>
            </a:r>
            <a:r>
              <a:rPr sz="2000" i="1" u="sng" dirty="0" err="1">
                <a:solidFill>
                  <a:srgbClr val="FF0000"/>
                </a:solidFill>
              </a:rPr>
              <a:t>ejecución</a:t>
            </a:r>
            <a:r>
              <a:rPr sz="2000" i="1" u="sng" dirty="0">
                <a:solidFill>
                  <a:srgbClr val="FF0000"/>
                </a:solidFill>
              </a:rPr>
              <a:t> </a:t>
            </a:r>
            <a:r>
              <a:rPr sz="2000" i="1" u="sng" dirty="0" err="1">
                <a:solidFill>
                  <a:srgbClr val="FF0000"/>
                </a:solidFill>
              </a:rPr>
              <a:t>forzosa</a:t>
            </a:r>
            <a:r>
              <a:rPr sz="2000" dirty="0"/>
              <a:t> de la </a:t>
            </a:r>
            <a:r>
              <a:rPr sz="2000" dirty="0" err="1"/>
              <a:t>sentencia</a:t>
            </a:r>
            <a:r>
              <a:rPr sz="2000" dirty="0"/>
              <a:t>, que es </a:t>
            </a:r>
            <a:r>
              <a:rPr sz="2000" dirty="0" err="1"/>
              <a:t>necesario</a:t>
            </a:r>
            <a:r>
              <a:rPr sz="2000" dirty="0"/>
              <a:t> </a:t>
            </a:r>
            <a:r>
              <a:rPr sz="2000" dirty="0" err="1"/>
              <a:t>reiterar</a:t>
            </a:r>
            <a:r>
              <a:rPr sz="2000" dirty="0"/>
              <a:t> por dos </a:t>
            </a:r>
            <a:r>
              <a:rPr sz="2000" dirty="0" err="1"/>
              <a:t>veces</a:t>
            </a:r>
            <a:r>
              <a:rPr sz="2000" dirty="0"/>
              <a:t>, ante la </a:t>
            </a:r>
            <a:r>
              <a:rPr sz="2000" dirty="0" err="1"/>
              <a:t>alegación</a:t>
            </a:r>
            <a:r>
              <a:rPr sz="2000" dirty="0"/>
              <a:t> por </a:t>
            </a:r>
            <a:r>
              <a:rPr sz="2000" dirty="0" err="1"/>
              <a:t>parte</a:t>
            </a:r>
            <a:r>
              <a:rPr sz="2000" dirty="0"/>
              <a:t> del SESPA de </a:t>
            </a:r>
            <a:r>
              <a:rPr sz="2000" dirty="0" err="1"/>
              <a:t>insuficiencia</a:t>
            </a:r>
            <a:r>
              <a:rPr sz="2000" dirty="0"/>
              <a:t> </a:t>
            </a:r>
            <a:r>
              <a:rPr sz="2000" dirty="0" err="1"/>
              <a:t>presupuestaria</a:t>
            </a:r>
            <a:r>
              <a:rPr sz="2000" dirty="0"/>
              <a:t>. El </a:t>
            </a:r>
            <a:r>
              <a:rPr sz="2000" dirty="0" err="1"/>
              <a:t>Juez</a:t>
            </a:r>
            <a:r>
              <a:rPr sz="2000" dirty="0"/>
              <a:t> </a:t>
            </a:r>
            <a:r>
              <a:rPr sz="2000" dirty="0" err="1"/>
              <a:t>acaba</a:t>
            </a:r>
            <a:r>
              <a:rPr sz="2000" dirty="0"/>
              <a:t> </a:t>
            </a:r>
            <a:r>
              <a:rPr sz="2000" dirty="0" err="1"/>
              <a:t>dictando</a:t>
            </a:r>
            <a:r>
              <a:rPr sz="2000" dirty="0"/>
              <a:t> una </a:t>
            </a:r>
            <a:r>
              <a:rPr sz="2000" dirty="0" err="1"/>
              <a:t>providencia</a:t>
            </a:r>
            <a:r>
              <a:rPr sz="2000" dirty="0"/>
              <a:t> </a:t>
            </a:r>
            <a:r>
              <a:rPr sz="2000" dirty="0" err="1"/>
              <a:t>en</a:t>
            </a:r>
            <a:r>
              <a:rPr sz="2000" dirty="0"/>
              <a:t> la que </a:t>
            </a:r>
            <a:r>
              <a:rPr sz="2000" dirty="0" err="1"/>
              <a:t>establece</a:t>
            </a:r>
            <a:r>
              <a:rPr sz="2000" dirty="0"/>
              <a:t> un </a:t>
            </a:r>
            <a:r>
              <a:rPr sz="2000" dirty="0" err="1"/>
              <a:t>plazo</a:t>
            </a:r>
            <a:r>
              <a:rPr sz="2000" dirty="0"/>
              <a:t> </a:t>
            </a:r>
            <a:r>
              <a:rPr sz="2000" dirty="0" err="1"/>
              <a:t>máximo</a:t>
            </a:r>
            <a:r>
              <a:rPr sz="2000" dirty="0"/>
              <a:t> de 15 </a:t>
            </a:r>
            <a:r>
              <a:rPr sz="2000" dirty="0" err="1"/>
              <a:t>días</a:t>
            </a:r>
            <a:r>
              <a:rPr sz="2000" dirty="0"/>
              <a:t> para que se </a:t>
            </a:r>
            <a:r>
              <a:rPr sz="2000" dirty="0" err="1"/>
              <a:t>produzca</a:t>
            </a:r>
            <a:r>
              <a:rPr sz="2000" dirty="0"/>
              <a:t> la </a:t>
            </a:r>
            <a:r>
              <a:rPr sz="2000" dirty="0" err="1"/>
              <a:t>convocatoria</a:t>
            </a:r>
            <a:r>
              <a:rPr sz="2000" dirty="0"/>
              <a:t>, a </a:t>
            </a:r>
            <a:r>
              <a:rPr sz="2000" dirty="0" err="1"/>
              <a:t>partir</a:t>
            </a:r>
            <a:r>
              <a:rPr sz="2000" dirty="0"/>
              <a:t> del </a:t>
            </a:r>
            <a:r>
              <a:rPr sz="2000" dirty="0" err="1"/>
              <a:t>cual</a:t>
            </a:r>
            <a:r>
              <a:rPr sz="2000" dirty="0"/>
              <a:t> se </a:t>
            </a:r>
            <a:r>
              <a:rPr sz="2000" dirty="0" err="1"/>
              <a:t>procederá</a:t>
            </a:r>
            <a:r>
              <a:rPr sz="2000" dirty="0"/>
              <a:t> a </a:t>
            </a:r>
            <a:r>
              <a:rPr sz="2000" dirty="0" err="1"/>
              <a:t>tomar</a:t>
            </a:r>
            <a:r>
              <a:rPr sz="2000" dirty="0"/>
              <a:t> </a:t>
            </a:r>
            <a:r>
              <a:rPr sz="2000" dirty="0" err="1"/>
              <a:t>medidas</a:t>
            </a:r>
            <a:r>
              <a:rPr sz="2000" dirty="0"/>
              <a:t> </a:t>
            </a:r>
            <a:r>
              <a:rPr sz="2000" dirty="0" err="1"/>
              <a:t>coercitivas</a:t>
            </a:r>
            <a:r>
              <a:rPr sz="2000" dirty="0"/>
              <a:t> (</a:t>
            </a:r>
            <a:r>
              <a:rPr sz="2000" dirty="0" err="1"/>
              <a:t>multa</a:t>
            </a:r>
            <a:r>
              <a:rPr sz="2000" dirty="0"/>
              <a:t> de 1.500 € </a:t>
            </a:r>
            <a:r>
              <a:rPr sz="2000" dirty="0" err="1"/>
              <a:t>diarios</a:t>
            </a:r>
            <a:r>
              <a:rPr sz="2000" dirty="0"/>
              <a:t> a la </a:t>
            </a:r>
            <a:r>
              <a:rPr sz="2000" dirty="0" err="1"/>
              <a:t>Administración</a:t>
            </a:r>
            <a:r>
              <a:rPr sz="2000" dirty="0"/>
              <a:t> Sanitaria).     </a:t>
            </a:r>
            <a:r>
              <a:rPr sz="2000" dirty="0" err="1"/>
              <a:t>Plazo</a:t>
            </a:r>
            <a:r>
              <a:rPr sz="2000" dirty="0"/>
              <a:t> que </a:t>
            </a:r>
            <a:r>
              <a:rPr sz="2000" dirty="0" err="1"/>
              <a:t>vencía</a:t>
            </a:r>
            <a:r>
              <a:rPr sz="2000" dirty="0"/>
              <a:t> el </a:t>
            </a:r>
            <a:r>
              <a:rPr sz="2000" dirty="0" err="1"/>
              <a:t>pasado</a:t>
            </a:r>
            <a:r>
              <a:rPr sz="2000" dirty="0"/>
              <a:t> 18 de </a:t>
            </a:r>
            <a:r>
              <a:rPr sz="2000" dirty="0" err="1"/>
              <a:t>abril</a:t>
            </a:r>
            <a:r>
              <a:rPr sz="2000" dirty="0"/>
              <a:t>.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1700">
                <a:solidFill>
                  <a:srgbClr val="0070C0"/>
                </a:solidFill>
              </a:defRPr>
            </a:pPr>
            <a:endParaRPr sz="2000" dirty="0"/>
          </a:p>
          <a:p>
            <a:pPr marL="2328863">
              <a:lnSpc>
                <a:spcPct val="80000"/>
              </a:lnSpc>
              <a:spcBef>
                <a:spcPts val="400"/>
              </a:spcBef>
              <a:defRPr sz="1700" u="sng">
                <a:solidFill>
                  <a:srgbClr val="FF0000"/>
                </a:solidFill>
              </a:defRPr>
            </a:pPr>
            <a:r>
              <a:rPr sz="2000" dirty="0"/>
              <a:t>El 24 de </a:t>
            </a:r>
            <a:r>
              <a:rPr sz="2000" dirty="0" err="1"/>
              <a:t>abril</a:t>
            </a:r>
            <a:r>
              <a:rPr sz="2000" dirty="0"/>
              <a:t> de 2018</a:t>
            </a:r>
            <a:r>
              <a:rPr sz="2000" u="none" dirty="0">
                <a:solidFill>
                  <a:srgbClr val="0070C0"/>
                </a:solidFill>
              </a:rPr>
              <a:t>, se publica </a:t>
            </a:r>
            <a:r>
              <a:rPr sz="2000" u="none" dirty="0" err="1">
                <a:solidFill>
                  <a:srgbClr val="0070C0"/>
                </a:solidFill>
              </a:rPr>
              <a:t>nueva</a:t>
            </a:r>
            <a:r>
              <a:rPr sz="2000" u="none" dirty="0">
                <a:solidFill>
                  <a:srgbClr val="0070C0"/>
                </a:solidFill>
              </a:rPr>
              <a:t> </a:t>
            </a:r>
            <a:r>
              <a:rPr sz="2000" u="none" dirty="0" err="1">
                <a:solidFill>
                  <a:srgbClr val="0070C0"/>
                </a:solidFill>
              </a:rPr>
              <a:t>convocatoria</a:t>
            </a:r>
            <a:r>
              <a:rPr sz="2000" u="none" dirty="0">
                <a:solidFill>
                  <a:srgbClr val="0070C0"/>
                </a:solidFill>
              </a:rPr>
              <a:t> de Grado I de Carrera </a:t>
            </a:r>
            <a:r>
              <a:rPr sz="2000" u="none" dirty="0" err="1">
                <a:solidFill>
                  <a:srgbClr val="0070C0"/>
                </a:solidFill>
              </a:rPr>
              <a:t>Profesional</a:t>
            </a:r>
            <a:r>
              <a:rPr sz="2000" u="none" dirty="0">
                <a:solidFill>
                  <a:srgbClr val="0070C0"/>
                </a:solidFill>
              </a:rPr>
              <a:t> para el personal </a:t>
            </a:r>
            <a:r>
              <a:rPr sz="2000" u="none" dirty="0" err="1">
                <a:solidFill>
                  <a:srgbClr val="0070C0"/>
                </a:solidFill>
              </a:rPr>
              <a:t>estatutario</a:t>
            </a:r>
            <a:r>
              <a:rPr sz="2000" u="none" dirty="0">
                <a:solidFill>
                  <a:srgbClr val="0070C0"/>
                </a:solidFill>
              </a:rPr>
              <a:t> (</a:t>
            </a:r>
            <a:r>
              <a:rPr sz="2000" u="none" dirty="0" err="1">
                <a:solidFill>
                  <a:srgbClr val="0070C0"/>
                </a:solidFill>
              </a:rPr>
              <a:t>licenciado</a:t>
            </a:r>
            <a:r>
              <a:rPr sz="2000" u="none" dirty="0">
                <a:solidFill>
                  <a:srgbClr val="0070C0"/>
                </a:solidFill>
              </a:rPr>
              <a:t> y </a:t>
            </a:r>
            <a:r>
              <a:rPr sz="2000" u="none" dirty="0" err="1">
                <a:solidFill>
                  <a:srgbClr val="0070C0"/>
                </a:solidFill>
              </a:rPr>
              <a:t>diplomado</a:t>
            </a:r>
            <a:r>
              <a:rPr sz="2000" u="none" dirty="0">
                <a:solidFill>
                  <a:srgbClr val="0070C0"/>
                </a:solidFill>
              </a:rPr>
              <a:t>) </a:t>
            </a:r>
            <a:r>
              <a:rPr sz="2000" i="1" dirty="0" err="1"/>
              <a:t>obviándose</a:t>
            </a:r>
            <a:r>
              <a:rPr sz="2000" i="1" dirty="0"/>
              <a:t> la palabra </a:t>
            </a:r>
            <a:r>
              <a:rPr sz="2000" i="1" dirty="0" err="1"/>
              <a:t>fijo</a:t>
            </a:r>
            <a:r>
              <a:rPr sz="2000" u="none" dirty="0">
                <a:solidFill>
                  <a:srgbClr val="0070C0"/>
                </a:solidFill>
              </a:rPr>
              <a:t>: para </a:t>
            </a:r>
            <a:r>
              <a:rPr sz="2000" u="none" dirty="0" err="1">
                <a:solidFill>
                  <a:srgbClr val="0070C0"/>
                </a:solidFill>
              </a:rPr>
              <a:t>todo</a:t>
            </a:r>
            <a:r>
              <a:rPr sz="2000" u="none" dirty="0">
                <a:solidFill>
                  <a:srgbClr val="0070C0"/>
                </a:solidFill>
              </a:rPr>
              <a:t> </a:t>
            </a:r>
            <a:r>
              <a:rPr sz="2000" i="1" dirty="0"/>
              <a:t>temporal</a:t>
            </a:r>
            <a:r>
              <a:rPr sz="2000" u="none" dirty="0">
                <a:solidFill>
                  <a:srgbClr val="0070C0"/>
                </a:solidFill>
              </a:rPr>
              <a:t>  que </a:t>
            </a:r>
            <a:r>
              <a:rPr sz="2000" u="none" dirty="0" err="1">
                <a:solidFill>
                  <a:srgbClr val="0070C0"/>
                </a:solidFill>
              </a:rPr>
              <a:t>cumpla</a:t>
            </a:r>
            <a:r>
              <a:rPr sz="2000" u="none" dirty="0">
                <a:solidFill>
                  <a:srgbClr val="0070C0"/>
                </a:solidFill>
              </a:rPr>
              <a:t> con los </a:t>
            </a:r>
            <a:r>
              <a:rPr sz="2000" u="none" dirty="0" err="1">
                <a:solidFill>
                  <a:srgbClr val="0070C0"/>
                </a:solidFill>
              </a:rPr>
              <a:t>requisitos</a:t>
            </a:r>
            <a:r>
              <a:rPr sz="2000" u="none" dirty="0">
                <a:solidFill>
                  <a:srgbClr val="0070C0"/>
                </a:solidFill>
              </a:rPr>
              <a:t> </a:t>
            </a:r>
            <a:r>
              <a:rPr sz="2000" u="none" dirty="0" err="1">
                <a:solidFill>
                  <a:srgbClr val="0070C0"/>
                </a:solidFill>
              </a:rPr>
              <a:t>establecidos</a:t>
            </a:r>
            <a:r>
              <a:rPr sz="2000" u="none" dirty="0">
                <a:solidFill>
                  <a:srgbClr val="0070C0"/>
                </a:solidFill>
              </a:rPr>
              <a:t> (5 </a:t>
            </a:r>
            <a:r>
              <a:rPr sz="2000" u="none" dirty="0" err="1">
                <a:solidFill>
                  <a:srgbClr val="0070C0"/>
                </a:solidFill>
              </a:rPr>
              <a:t>años</a:t>
            </a:r>
            <a:r>
              <a:rPr sz="2000" u="none" dirty="0">
                <a:solidFill>
                  <a:srgbClr val="0070C0"/>
                </a:solidFill>
              </a:rPr>
              <a:t> </a:t>
            </a:r>
            <a:r>
              <a:rPr sz="2000" u="none" dirty="0" err="1">
                <a:solidFill>
                  <a:srgbClr val="0070C0"/>
                </a:solidFill>
              </a:rPr>
              <a:t>antigüedad</a:t>
            </a:r>
            <a:r>
              <a:rPr sz="2000" u="none" dirty="0">
                <a:solidFill>
                  <a:srgbClr val="0070C0"/>
                </a:solidFill>
              </a:rPr>
              <a:t> y </a:t>
            </a:r>
            <a:r>
              <a:rPr sz="2000" u="none" dirty="0" err="1">
                <a:solidFill>
                  <a:srgbClr val="0070C0"/>
                </a:solidFill>
              </a:rPr>
              <a:t>evaluación</a:t>
            </a:r>
            <a:r>
              <a:rPr sz="2000" u="none" dirty="0">
                <a:solidFill>
                  <a:srgbClr val="0070C0"/>
                </a:solidFill>
              </a:rPr>
              <a:t> </a:t>
            </a:r>
            <a:r>
              <a:rPr sz="2000" u="none" dirty="0" err="1">
                <a:solidFill>
                  <a:srgbClr val="0070C0"/>
                </a:solidFill>
              </a:rPr>
              <a:t>positiva</a:t>
            </a:r>
            <a:r>
              <a:rPr sz="2000" u="none" dirty="0">
                <a:solidFill>
                  <a:srgbClr val="0070C0"/>
                </a:solidFill>
              </a:rPr>
              <a:t>).</a:t>
            </a:r>
          </a:p>
        </p:txBody>
      </p:sp>
      <p:pic>
        <p:nvPicPr>
          <p:cNvPr id="131" name="Picture 2" descr="Picture 2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79511" y="5289452"/>
            <a:ext cx="1992189" cy="145191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1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t>Retribuciones de Carrera</a:t>
            </a:r>
          </a:p>
        </p:txBody>
      </p:sp>
      <p:sp>
        <p:nvSpPr>
          <p:cNvPr id="134" name="9 Marcador de contenido"/>
          <p:cNvSpPr txBox="1">
            <a:spLocks noGrp="1"/>
          </p:cNvSpPr>
          <p:nvPr>
            <p:ph type="body" sz="half" idx="1"/>
          </p:nvPr>
        </p:nvSpPr>
        <p:spPr>
          <a:xfrm>
            <a:off x="457200" y="1340767"/>
            <a:ext cx="8229600" cy="1828800"/>
          </a:xfrm>
          <a:prstGeom prst="rect">
            <a:avLst/>
          </a:prstGeom>
        </p:spPr>
        <p:txBody>
          <a:bodyPr/>
          <a:lstStyle/>
          <a:p>
            <a:pPr marL="339470" indent="-339470" defTabSz="905255">
              <a:lnSpc>
                <a:spcPct val="80000"/>
              </a:lnSpc>
              <a:spcBef>
                <a:spcPts val="500"/>
              </a:spcBef>
              <a:defRPr sz="2376">
                <a:solidFill>
                  <a:srgbClr val="0070C0"/>
                </a:solidFill>
              </a:defRPr>
            </a:pPr>
            <a:r>
              <a:t>Ha sufrido numerosos </a:t>
            </a:r>
            <a:r>
              <a:rPr u="sng">
                <a:solidFill>
                  <a:srgbClr val="FF0000"/>
                </a:solidFill>
              </a:rPr>
              <a:t>recortes</a:t>
            </a:r>
            <a:r>
              <a:t> en estos años: </a:t>
            </a:r>
          </a:p>
          <a:p>
            <a:pPr marL="722049" lvl="1" indent="-269421" defTabSz="905255">
              <a:lnSpc>
                <a:spcPct val="80000"/>
              </a:lnSpc>
              <a:spcBef>
                <a:spcPts val="400"/>
              </a:spcBef>
              <a:defRPr sz="2079">
                <a:solidFill>
                  <a:srgbClr val="0070C0"/>
                </a:solidFill>
              </a:defRPr>
            </a:pPr>
            <a:r>
              <a:rPr sz="1979" i="1" u="sng">
                <a:solidFill>
                  <a:srgbClr val="FF0000"/>
                </a:solidFill>
              </a:rPr>
              <a:t>Redistribución</a:t>
            </a:r>
            <a:r>
              <a:t> de la cantidad anual, inicialmente distribuida en 12 mensualidades, pasan a ser retribuidas en 14 mensualidades.</a:t>
            </a:r>
          </a:p>
          <a:p>
            <a:pPr marL="722049" lvl="1" indent="-269421" defTabSz="905255">
              <a:lnSpc>
                <a:spcPct val="80000"/>
              </a:lnSpc>
              <a:spcBef>
                <a:spcPts val="400"/>
              </a:spcBef>
              <a:defRPr sz="2079">
                <a:solidFill>
                  <a:srgbClr val="0070C0"/>
                </a:solidFill>
              </a:defRPr>
            </a:pPr>
            <a:r>
              <a:rPr sz="1979" i="1" u="sng">
                <a:solidFill>
                  <a:srgbClr val="FF0000"/>
                </a:solidFill>
              </a:rPr>
              <a:t>Reducción del 12% en el año 2010</a:t>
            </a:r>
            <a:r>
              <a:t>, acompañando a otras serie de recortes de todos conocidos. </a:t>
            </a:r>
          </a:p>
        </p:txBody>
      </p:sp>
      <p:graphicFrame>
        <p:nvGraphicFramePr>
          <p:cNvPr id="135" name="10 Tabla"/>
          <p:cNvGraphicFramePr/>
          <p:nvPr/>
        </p:nvGraphicFramePr>
        <p:xfrm>
          <a:off x="2915816" y="3717032"/>
          <a:ext cx="5573395" cy="2133600"/>
        </p:xfrm>
        <a:graphic>
          <a:graphicData uri="http://schemas.openxmlformats.org/drawingml/2006/table">
            <a:tbl>
              <a:tblPr firstRow="1" firstCol="1" bandRow="1">
                <a:tableStyleId>{4C3C2611-4C71-4FC5-86AE-919BDF0F9419}</a:tableStyleId>
              </a:tblPr>
              <a:tblGrid>
                <a:gridCol w="11144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144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144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150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1506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71780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000" b="1">
                          <a:solidFill>
                            <a:srgbClr val="FFFFFF"/>
                          </a:solidFill>
                        </a:rPr>
                        <a:t> 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000" b="1">
                          <a:solidFill>
                            <a:srgbClr val="FFFFFF"/>
                          </a:solidFill>
                        </a:rPr>
                        <a:t> 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000" b="1">
                          <a:solidFill>
                            <a:srgbClr val="FFFFFF"/>
                          </a:solidFill>
                        </a:rPr>
                        <a:t> </a:t>
                      </a:r>
                    </a:p>
                  </a:txBody>
                  <a:tcPr marL="0" marR="0" marT="0" marB="0" anchor="ctr" horzOverflow="overflow"/>
                </a:tc>
                <a:tc gridSpan="2"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000" b="1">
                          <a:solidFill>
                            <a:srgbClr val="FFFFFF"/>
                          </a:solidFill>
                        </a:rPr>
                        <a:t>Personal de Cupo y Zona</a:t>
                      </a:r>
                    </a:p>
                  </a:txBody>
                  <a:tcPr marL="0" marR="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3685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000" b="1">
                          <a:solidFill>
                            <a:srgbClr val="FFFFFF"/>
                          </a:solidFill>
                        </a:rPr>
                        <a:t> 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/>
                        <a:t>Grupo A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/>
                        <a:t>Grupo B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/>
                        <a:t>Grupo A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/>
                        <a:t>Grupo B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000" b="1">
                          <a:solidFill>
                            <a:srgbClr val="FFFFFF"/>
                          </a:solidFill>
                        </a:rPr>
                        <a:t>Grado 1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/>
                        <a:t>200,74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/>
                        <a:t>135,34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/>
                        <a:t>138,45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/>
                        <a:t>93,34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000" b="1">
                          <a:solidFill>
                            <a:srgbClr val="FFFFFF"/>
                          </a:solidFill>
                        </a:rPr>
                        <a:t>Grado 2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/>
                        <a:t>401,46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/>
                        <a:t>270,68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/>
                        <a:t>276,88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/>
                        <a:t>186,69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000" b="1">
                          <a:solidFill>
                            <a:srgbClr val="FFFFFF"/>
                          </a:solidFill>
                        </a:rPr>
                        <a:t>Grado 3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/>
                        <a:t>598,26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/>
                        <a:t>403,37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/>
                        <a:t>412,62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/>
                        <a:t>278,21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4955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000" b="1">
                          <a:solidFill>
                            <a:srgbClr val="FFFFFF"/>
                          </a:solidFill>
                        </a:rPr>
                        <a:t>Grado 4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/>
                        <a:t>795.06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/>
                        <a:t>536,08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/>
                        <a:t>548,36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/>
                        <a:t>369,72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36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9513" y="4797152"/>
            <a:ext cx="2351135" cy="171351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1 Título"/>
          <p:cNvSpPr txBox="1">
            <a:spLocks noGrp="1"/>
          </p:cNvSpPr>
          <p:nvPr>
            <p:ph type="title"/>
          </p:nvPr>
        </p:nvSpPr>
        <p:spPr>
          <a:xfrm>
            <a:off x="457200" y="223838"/>
            <a:ext cx="8229600" cy="706091"/>
          </a:xfrm>
          <a:prstGeom prst="rect">
            <a:avLst/>
          </a:prstGeom>
        </p:spPr>
        <p:txBody>
          <a:bodyPr/>
          <a:lstStyle>
            <a:lvl1pPr>
              <a:defRPr sz="3900">
                <a:solidFill>
                  <a:srgbClr val="FF0000"/>
                </a:solidFill>
              </a:defRPr>
            </a:lvl1pPr>
          </a:lstStyle>
          <a:p>
            <a:r>
              <a:t>Otros aspectos</a:t>
            </a:r>
          </a:p>
        </p:txBody>
      </p:sp>
      <p:sp>
        <p:nvSpPr>
          <p:cNvPr id="139" name="2 Marcador de contenido"/>
          <p:cNvSpPr txBox="1">
            <a:spLocks noGrp="1"/>
          </p:cNvSpPr>
          <p:nvPr>
            <p:ph type="body" idx="1"/>
          </p:nvPr>
        </p:nvSpPr>
        <p:spPr>
          <a:xfrm>
            <a:off x="704651" y="904528"/>
            <a:ext cx="8229601" cy="4525963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0070C0"/>
                </a:solidFill>
              </a:defRPr>
            </a:pPr>
            <a:r>
              <a:t>Actualmente en estudio por nuestra asesoría. </a:t>
            </a:r>
          </a:p>
          <a:p>
            <a:pPr marL="742950" lvl="1" indent="-285750">
              <a:spcBef>
                <a:spcPts val="600"/>
              </a:spcBef>
              <a:defRPr sz="2800">
                <a:solidFill>
                  <a:srgbClr val="0070C0"/>
                </a:solidFill>
              </a:defRPr>
            </a:pPr>
            <a:r>
              <a:t>1. </a:t>
            </a:r>
            <a:r>
              <a:rPr u="sng">
                <a:solidFill>
                  <a:srgbClr val="FF0000"/>
                </a:solidFill>
              </a:rPr>
              <a:t>Retroactividad</a:t>
            </a:r>
            <a:r>
              <a:t> de efectos económicos desde la convocatoria de 2016. </a:t>
            </a:r>
          </a:p>
          <a:p>
            <a:pPr marL="742950" lvl="1" indent="-285750">
              <a:spcBef>
                <a:spcPts val="600"/>
              </a:spcBef>
              <a:defRPr sz="2800">
                <a:solidFill>
                  <a:srgbClr val="0070C0"/>
                </a:solidFill>
              </a:defRPr>
            </a:pPr>
            <a:r>
              <a:t>2. </a:t>
            </a:r>
            <a:r>
              <a:rPr u="sng">
                <a:solidFill>
                  <a:srgbClr val="FF0000"/>
                </a:solidFill>
              </a:rPr>
              <a:t>Extensión al personal laboral</a:t>
            </a:r>
            <a:r>
              <a:t>. Se valora el conflicto colectivo como mejor solución jurídica. Actualmente un recurso similar de otros sindicatos frente a la Carrera para personal laboral de la Administración, ha sido recurrido al Supremo</a:t>
            </a:r>
            <a:r>
              <a:rPr>
                <a:solidFill>
                  <a:srgbClr val="000000"/>
                </a:solidFill>
              </a:rPr>
              <a:t>. </a:t>
            </a:r>
          </a:p>
        </p:txBody>
      </p:sp>
      <p:pic>
        <p:nvPicPr>
          <p:cNvPr id="5" name="Picture 2" descr="Picture 2">
            <a:extLst>
              <a:ext uri="{FF2B5EF4-FFF2-40B4-BE49-F238E27FC236}">
                <a16:creationId xmlns="" xmlns:a16="http://schemas.microsoft.com/office/drawing/2014/main" id="{9D76C3A2-C7B2-4B69-A738-D2CE1B8D1E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9513" y="4797152"/>
            <a:ext cx="2351135" cy="171351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1 Título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706091"/>
          </a:xfrm>
          <a:prstGeom prst="rect">
            <a:avLst/>
          </a:prstGeom>
        </p:spPr>
        <p:txBody>
          <a:bodyPr/>
          <a:lstStyle>
            <a:lvl1pPr>
              <a:defRPr sz="3900">
                <a:solidFill>
                  <a:srgbClr val="FF0000"/>
                </a:solidFill>
              </a:defRPr>
            </a:lvl1pPr>
          </a:lstStyle>
          <a:p>
            <a:r>
              <a:t>CONCLUSIONES</a:t>
            </a:r>
          </a:p>
        </p:txBody>
      </p:sp>
      <p:sp>
        <p:nvSpPr>
          <p:cNvPr id="143" name="2 Marcador de contenido"/>
          <p:cNvSpPr txBox="1">
            <a:spLocks noGrp="1"/>
          </p:cNvSpPr>
          <p:nvPr>
            <p:ph type="body" idx="1"/>
          </p:nvPr>
        </p:nvSpPr>
        <p:spPr>
          <a:xfrm>
            <a:off x="457200" y="908720"/>
            <a:ext cx="8229600" cy="4525963"/>
          </a:xfrm>
          <a:prstGeom prst="rect">
            <a:avLst/>
          </a:prstGeom>
        </p:spPr>
        <p:txBody>
          <a:bodyPr/>
          <a:lstStyle/>
          <a:p>
            <a:pPr marL="514350" indent="-514350">
              <a:lnSpc>
                <a:spcPct val="80000"/>
              </a:lnSpc>
              <a:spcBef>
                <a:spcPts val="400"/>
              </a:spcBef>
              <a:buFontTx/>
              <a:buAutoNum type="arabicPeriod"/>
              <a:defRPr sz="1700">
                <a:solidFill>
                  <a:srgbClr val="0070C0"/>
                </a:solidFill>
              </a:defRPr>
            </a:pPr>
            <a:r>
              <a:rPr dirty="0"/>
              <a:t>Se </a:t>
            </a:r>
            <a:r>
              <a:rPr dirty="0" err="1"/>
              <a:t>retribuyen</a:t>
            </a:r>
            <a:r>
              <a:rPr dirty="0"/>
              <a:t> los </a:t>
            </a:r>
            <a:r>
              <a:rPr i="1" u="sng" dirty="0">
                <a:solidFill>
                  <a:srgbClr val="FF0000"/>
                </a:solidFill>
              </a:rPr>
              <a:t>4 </a:t>
            </a:r>
            <a:r>
              <a:rPr i="1" u="sng" dirty="0" err="1">
                <a:solidFill>
                  <a:srgbClr val="FF0000"/>
                </a:solidFill>
              </a:rPr>
              <a:t>niveles</a:t>
            </a:r>
            <a:r>
              <a:rPr dirty="0"/>
              <a:t> de Carrera a los </a:t>
            </a:r>
            <a:r>
              <a:rPr dirty="0" err="1"/>
              <a:t>tenían</a:t>
            </a:r>
            <a:r>
              <a:rPr dirty="0"/>
              <a:t> con </a:t>
            </a:r>
            <a:r>
              <a:rPr dirty="0" err="1"/>
              <a:t>anterioridad</a:t>
            </a:r>
            <a:r>
              <a:rPr dirty="0"/>
              <a:t> a 2011,</a:t>
            </a:r>
          </a:p>
          <a:p>
            <a:pPr marL="514350" indent="-514350">
              <a:lnSpc>
                <a:spcPct val="80000"/>
              </a:lnSpc>
              <a:spcBef>
                <a:spcPts val="400"/>
              </a:spcBef>
              <a:buFontTx/>
              <a:buAutoNum type="arabicPeriod"/>
              <a:defRPr sz="1700">
                <a:solidFill>
                  <a:srgbClr val="0070C0"/>
                </a:solidFill>
              </a:defRPr>
            </a:pPr>
            <a:endParaRPr dirty="0"/>
          </a:p>
          <a:p>
            <a:pPr marL="514350" indent="-514350">
              <a:lnSpc>
                <a:spcPct val="80000"/>
              </a:lnSpc>
              <a:spcBef>
                <a:spcPts val="400"/>
              </a:spcBef>
              <a:buFont typeface="+mj-lt"/>
              <a:buAutoNum type="arabicPeriod"/>
              <a:defRPr sz="1700">
                <a:solidFill>
                  <a:srgbClr val="0070C0"/>
                </a:solidFill>
              </a:defRPr>
            </a:pPr>
            <a:r>
              <a:rPr i="1" u="sng" dirty="0" err="1">
                <a:solidFill>
                  <a:srgbClr val="FF0000"/>
                </a:solidFill>
              </a:rPr>
              <a:t>Suspensión</a:t>
            </a:r>
            <a:r>
              <a:rPr dirty="0"/>
              <a:t> del </a:t>
            </a:r>
            <a:r>
              <a:rPr dirty="0" err="1"/>
              <a:t>Acuerdo</a:t>
            </a:r>
            <a:r>
              <a:rPr dirty="0"/>
              <a:t> de Carrera </a:t>
            </a:r>
            <a:r>
              <a:rPr dirty="0" err="1"/>
              <a:t>Profesional</a:t>
            </a:r>
            <a:r>
              <a:rPr dirty="0"/>
              <a:t> </a:t>
            </a:r>
            <a:r>
              <a:rPr dirty="0" err="1"/>
              <a:t>desde</a:t>
            </a:r>
            <a:r>
              <a:rPr dirty="0"/>
              <a:t> </a:t>
            </a:r>
            <a:r>
              <a:rPr dirty="0" err="1"/>
              <a:t>enero</a:t>
            </a:r>
            <a:r>
              <a:rPr dirty="0"/>
              <a:t> de 2011.</a:t>
            </a:r>
          </a:p>
          <a:p>
            <a:pPr marL="514350" indent="-514350">
              <a:lnSpc>
                <a:spcPct val="80000"/>
              </a:lnSpc>
              <a:spcBef>
                <a:spcPts val="400"/>
              </a:spcBef>
              <a:buFont typeface="+mj-lt"/>
              <a:buAutoNum type="arabicPeriod"/>
              <a:defRPr sz="1700">
                <a:solidFill>
                  <a:srgbClr val="0070C0"/>
                </a:solidFill>
              </a:defRPr>
            </a:pPr>
            <a:endParaRPr dirty="0"/>
          </a:p>
          <a:p>
            <a:pPr marL="514350" indent="-514350">
              <a:lnSpc>
                <a:spcPct val="80000"/>
              </a:lnSpc>
              <a:spcBef>
                <a:spcPts val="400"/>
              </a:spcBef>
              <a:buFont typeface="+mj-lt"/>
              <a:buAutoNum type="arabicPeriod"/>
              <a:defRPr sz="1700">
                <a:solidFill>
                  <a:srgbClr val="0070C0"/>
                </a:solidFill>
              </a:defRPr>
            </a:pPr>
            <a:r>
              <a:rPr dirty="0"/>
              <a:t>Nueva </a:t>
            </a:r>
            <a:r>
              <a:rPr sz="2000" i="1" u="sng" dirty="0" err="1">
                <a:solidFill>
                  <a:srgbClr val="FF0000"/>
                </a:solidFill>
              </a:rPr>
              <a:t>c</a:t>
            </a:r>
            <a:r>
              <a:rPr i="1" u="sng" dirty="0" err="1">
                <a:solidFill>
                  <a:srgbClr val="FF0000"/>
                </a:solidFill>
              </a:rPr>
              <a:t>onvocatoria</a:t>
            </a:r>
            <a:r>
              <a:rPr i="1" u="sng" dirty="0">
                <a:solidFill>
                  <a:srgbClr val="FF0000"/>
                </a:solidFill>
              </a:rPr>
              <a:t> de </a:t>
            </a:r>
            <a:r>
              <a:rPr i="1" u="sng" dirty="0" err="1">
                <a:solidFill>
                  <a:srgbClr val="FF0000"/>
                </a:solidFill>
              </a:rPr>
              <a:t>nivel</a:t>
            </a:r>
            <a:r>
              <a:rPr i="1" u="sng" dirty="0">
                <a:solidFill>
                  <a:srgbClr val="FF0000"/>
                </a:solidFill>
              </a:rPr>
              <a:t> I</a:t>
            </a:r>
            <a:r>
              <a:rPr dirty="0"/>
              <a:t> de Carrera </a:t>
            </a:r>
            <a:r>
              <a:rPr dirty="0" err="1"/>
              <a:t>Profesional</a:t>
            </a:r>
            <a:r>
              <a:rPr dirty="0"/>
              <a:t>, </a:t>
            </a:r>
            <a:r>
              <a:rPr dirty="0" err="1"/>
              <a:t>periodo</a:t>
            </a:r>
            <a:r>
              <a:rPr dirty="0"/>
              <a:t> </a:t>
            </a:r>
            <a:r>
              <a:rPr dirty="0" err="1"/>
              <a:t>ordinario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junio</a:t>
            </a:r>
            <a:r>
              <a:rPr dirty="0"/>
              <a:t> de 2016 para </a:t>
            </a:r>
            <a:r>
              <a:rPr dirty="0" err="1"/>
              <a:t>médicos</a:t>
            </a:r>
            <a:r>
              <a:rPr dirty="0"/>
              <a:t> y </a:t>
            </a:r>
            <a:r>
              <a:rPr dirty="0" err="1"/>
              <a:t>facultativos</a:t>
            </a:r>
            <a:r>
              <a:rPr dirty="0"/>
              <a:t> </a:t>
            </a:r>
            <a:r>
              <a:rPr dirty="0" err="1"/>
              <a:t>estatutarios</a:t>
            </a:r>
            <a:r>
              <a:rPr dirty="0"/>
              <a:t> </a:t>
            </a:r>
            <a:r>
              <a:rPr dirty="0" err="1"/>
              <a:t>fijos</a:t>
            </a:r>
            <a:r>
              <a:rPr dirty="0"/>
              <a:t>.</a:t>
            </a:r>
          </a:p>
          <a:p>
            <a:pPr marL="514350" indent="-514350">
              <a:lnSpc>
                <a:spcPct val="80000"/>
              </a:lnSpc>
              <a:spcBef>
                <a:spcPts val="400"/>
              </a:spcBef>
              <a:buFont typeface="+mj-lt"/>
              <a:buAutoNum type="arabicPeriod"/>
              <a:defRPr sz="1700">
                <a:solidFill>
                  <a:srgbClr val="0070C0"/>
                </a:solidFill>
              </a:defRPr>
            </a:pPr>
            <a:endParaRPr dirty="0"/>
          </a:p>
          <a:p>
            <a:pPr marL="514350" indent="-514350">
              <a:lnSpc>
                <a:spcPct val="80000"/>
              </a:lnSpc>
              <a:spcBef>
                <a:spcPts val="400"/>
              </a:spcBef>
              <a:buFont typeface="+mj-lt"/>
              <a:buAutoNum type="arabicPeriod"/>
              <a:defRPr sz="1700">
                <a:solidFill>
                  <a:srgbClr val="0070C0"/>
                </a:solidFill>
              </a:defRPr>
            </a:pPr>
            <a:r>
              <a:rPr dirty="0" err="1"/>
              <a:t>Tras</a:t>
            </a:r>
            <a:r>
              <a:rPr dirty="0"/>
              <a:t> </a:t>
            </a:r>
            <a:r>
              <a:rPr dirty="0" err="1"/>
              <a:t>sentencias</a:t>
            </a:r>
            <a:r>
              <a:rPr dirty="0"/>
              <a:t> </a:t>
            </a:r>
            <a:r>
              <a:rPr dirty="0" err="1"/>
              <a:t>judiciales</a:t>
            </a:r>
            <a:r>
              <a:rPr dirty="0"/>
              <a:t>, </a:t>
            </a:r>
            <a:r>
              <a:rPr dirty="0" err="1"/>
              <a:t>convocatoria</a:t>
            </a:r>
            <a:r>
              <a:rPr dirty="0"/>
              <a:t> </a:t>
            </a:r>
            <a:r>
              <a:rPr dirty="0" err="1"/>
              <a:t>actualmente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curso</a:t>
            </a:r>
            <a:r>
              <a:rPr dirty="0"/>
              <a:t> de </a:t>
            </a:r>
            <a:r>
              <a:rPr dirty="0" err="1"/>
              <a:t>nivel</a:t>
            </a:r>
            <a:r>
              <a:rPr dirty="0"/>
              <a:t> I de Carrera </a:t>
            </a:r>
            <a:r>
              <a:rPr dirty="0" err="1"/>
              <a:t>Profesional</a:t>
            </a:r>
            <a:r>
              <a:rPr dirty="0"/>
              <a:t> para </a:t>
            </a:r>
            <a:r>
              <a:rPr dirty="0" err="1"/>
              <a:t>todo</a:t>
            </a:r>
            <a:r>
              <a:rPr dirty="0"/>
              <a:t> el personal </a:t>
            </a:r>
            <a:r>
              <a:rPr dirty="0" err="1"/>
              <a:t>estatutario</a:t>
            </a:r>
            <a:r>
              <a:rPr dirty="0"/>
              <a:t> </a:t>
            </a:r>
            <a:r>
              <a:rPr i="1" u="sng" dirty="0" err="1">
                <a:solidFill>
                  <a:srgbClr val="FF0000"/>
                </a:solidFill>
              </a:rPr>
              <a:t>fijo</a:t>
            </a:r>
            <a:r>
              <a:rPr i="1" u="sng" dirty="0">
                <a:solidFill>
                  <a:srgbClr val="FF0000"/>
                </a:solidFill>
              </a:rPr>
              <a:t> y temporal</a:t>
            </a:r>
            <a:r>
              <a:rPr dirty="0"/>
              <a:t>.</a:t>
            </a:r>
            <a:endParaRPr lang="es-ES" dirty="0"/>
          </a:p>
          <a:p>
            <a:pPr>
              <a:lnSpc>
                <a:spcPct val="80000"/>
              </a:lnSpc>
              <a:spcBef>
                <a:spcPts val="400"/>
              </a:spcBef>
              <a:buFont typeface="+mj-lt"/>
              <a:buAutoNum type="arabicPeriod"/>
              <a:defRPr sz="1700">
                <a:solidFill>
                  <a:srgbClr val="0070C0"/>
                </a:solidFill>
              </a:defRPr>
            </a:pPr>
            <a:endParaRPr lang="es-ES" dirty="0"/>
          </a:p>
          <a:p>
            <a:pPr marL="514350" indent="-514350">
              <a:lnSpc>
                <a:spcPct val="80000"/>
              </a:lnSpc>
              <a:spcBef>
                <a:spcPts val="400"/>
              </a:spcBef>
              <a:buFont typeface="+mj-lt"/>
              <a:buAutoNum type="arabicPeriod"/>
              <a:defRPr sz="1700">
                <a:solidFill>
                  <a:srgbClr val="0070C0"/>
                </a:solidFill>
              </a:defRPr>
            </a:pPr>
            <a:r>
              <a:rPr sz="1800" i="1" u="sng" dirty="0" err="1">
                <a:solidFill>
                  <a:srgbClr val="FF0000"/>
                </a:solidFill>
              </a:rPr>
              <a:t>Reclamación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vía</a:t>
            </a:r>
            <a:r>
              <a:rPr dirty="0"/>
              <a:t> </a:t>
            </a:r>
            <a:r>
              <a:rPr dirty="0" err="1"/>
              <a:t>administrativa</a:t>
            </a:r>
            <a:r>
              <a:rPr dirty="0"/>
              <a:t> de </a:t>
            </a:r>
            <a:r>
              <a:rPr dirty="0" err="1"/>
              <a:t>convocatorias</a:t>
            </a:r>
            <a:r>
              <a:rPr dirty="0"/>
              <a:t> para </a:t>
            </a:r>
            <a:r>
              <a:rPr dirty="0" err="1"/>
              <a:t>progresión</a:t>
            </a:r>
            <a:r>
              <a:rPr dirty="0"/>
              <a:t> de Grado</a:t>
            </a:r>
          </a:p>
          <a:p>
            <a:pPr marL="514350" indent="-514350">
              <a:lnSpc>
                <a:spcPct val="80000"/>
              </a:lnSpc>
              <a:spcBef>
                <a:spcPts val="400"/>
              </a:spcBef>
              <a:buFont typeface="+mj-lt"/>
              <a:buAutoNum type="arabicPeriod"/>
              <a:defRPr sz="1700">
                <a:solidFill>
                  <a:srgbClr val="0070C0"/>
                </a:solidFill>
              </a:defRPr>
            </a:pPr>
            <a:endParaRPr dirty="0"/>
          </a:p>
          <a:p>
            <a:pPr marL="514350" indent="-514350">
              <a:lnSpc>
                <a:spcPct val="80000"/>
              </a:lnSpc>
              <a:spcBef>
                <a:spcPts val="400"/>
              </a:spcBef>
              <a:buFont typeface="+mj-lt"/>
              <a:buAutoNum type="arabicPeriod"/>
              <a:defRPr sz="1700">
                <a:solidFill>
                  <a:srgbClr val="0070C0"/>
                </a:solidFill>
              </a:defRPr>
            </a:pP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discusión</a:t>
            </a:r>
            <a:r>
              <a:rPr dirty="0"/>
              <a:t> y </a:t>
            </a:r>
            <a:r>
              <a:rPr dirty="0" err="1"/>
              <a:t>estudio</a:t>
            </a:r>
            <a:r>
              <a:rPr dirty="0"/>
              <a:t> por </a:t>
            </a:r>
            <a:r>
              <a:rPr dirty="0" err="1"/>
              <a:t>nuestra</a:t>
            </a:r>
            <a:r>
              <a:rPr dirty="0"/>
              <a:t> </a:t>
            </a:r>
            <a:r>
              <a:rPr dirty="0" err="1"/>
              <a:t>Asesoría</a:t>
            </a:r>
            <a:r>
              <a:rPr dirty="0"/>
              <a:t> </a:t>
            </a:r>
            <a:r>
              <a:rPr dirty="0" err="1"/>
              <a:t>Jurídica</a:t>
            </a:r>
            <a:r>
              <a:rPr dirty="0"/>
              <a:t> la </a:t>
            </a:r>
            <a:r>
              <a:rPr sz="1800" i="1" u="sng" dirty="0" err="1">
                <a:solidFill>
                  <a:srgbClr val="FF0000"/>
                </a:solidFill>
              </a:rPr>
              <a:t>retroactividad</a:t>
            </a:r>
            <a:r>
              <a:rPr dirty="0"/>
              <a:t>.</a:t>
            </a:r>
          </a:p>
          <a:p>
            <a:pPr marL="514350" indent="-514350">
              <a:lnSpc>
                <a:spcPct val="80000"/>
              </a:lnSpc>
              <a:spcBef>
                <a:spcPts val="400"/>
              </a:spcBef>
              <a:buFont typeface="+mj-lt"/>
              <a:buAutoNum type="arabicPeriod"/>
              <a:defRPr sz="1700">
                <a:solidFill>
                  <a:srgbClr val="0070C0"/>
                </a:solidFill>
              </a:defRPr>
            </a:pPr>
            <a:endParaRPr dirty="0"/>
          </a:p>
          <a:p>
            <a:pPr marL="514350" indent="-514350">
              <a:lnSpc>
                <a:spcPct val="80000"/>
              </a:lnSpc>
              <a:spcBef>
                <a:spcPts val="400"/>
              </a:spcBef>
              <a:buFont typeface="+mj-lt"/>
              <a:buAutoNum type="arabicPeriod"/>
              <a:defRPr sz="1700">
                <a:solidFill>
                  <a:srgbClr val="0070C0"/>
                </a:solidFill>
              </a:defRPr>
            </a:pPr>
            <a:endParaRPr dirty="0"/>
          </a:p>
          <a:p>
            <a:pPr marL="514350" indent="-514350">
              <a:lnSpc>
                <a:spcPct val="80000"/>
              </a:lnSpc>
              <a:spcBef>
                <a:spcPts val="400"/>
              </a:spcBef>
              <a:buFont typeface="+mj-lt"/>
              <a:buAutoNum type="arabicPeriod"/>
              <a:defRPr sz="1700">
                <a:solidFill>
                  <a:srgbClr val="0070C0"/>
                </a:solidFill>
              </a:defRPr>
            </a:pPr>
            <a:r>
              <a:rPr dirty="0" err="1"/>
              <a:t>Otras</a:t>
            </a:r>
            <a:r>
              <a:rPr dirty="0"/>
              <a:t> </a:t>
            </a:r>
            <a:r>
              <a:rPr dirty="0" err="1"/>
              <a:t>reclamaciones</a:t>
            </a:r>
            <a:r>
              <a:rPr dirty="0"/>
              <a:t> para </a:t>
            </a:r>
            <a:r>
              <a:rPr dirty="0" err="1"/>
              <a:t>médicos</a:t>
            </a:r>
            <a:r>
              <a:rPr dirty="0"/>
              <a:t> y </a:t>
            </a:r>
            <a:r>
              <a:rPr dirty="0" err="1"/>
              <a:t>facultativos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el </a:t>
            </a:r>
            <a:r>
              <a:rPr dirty="0" err="1"/>
              <a:t>ámbito</a:t>
            </a:r>
            <a:r>
              <a:rPr dirty="0"/>
              <a:t> </a:t>
            </a:r>
            <a:r>
              <a:rPr i="1" u="sng" dirty="0" err="1">
                <a:solidFill>
                  <a:srgbClr val="FF0000"/>
                </a:solidFill>
              </a:rPr>
              <a:t>laboral</a:t>
            </a:r>
            <a:r>
              <a:rPr dirty="0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14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0174" y="5013176"/>
            <a:ext cx="2351136" cy="1713518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8040E3F7-6021-41A3-8CB1-5ABDACA0C2D7}"/>
              </a:ext>
            </a:extLst>
          </p:cNvPr>
          <p:cNvSpPr txBox="1"/>
          <p:nvPr/>
        </p:nvSpPr>
        <p:spPr>
          <a:xfrm>
            <a:off x="3967090" y="5579950"/>
            <a:ext cx="4436268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¡¡</a:t>
            </a:r>
            <a:r>
              <a:rPr kumimoji="0" lang="es-ES" sz="3200" b="1" i="0" u="none" strike="noStrike" cap="none" spc="0" normalizeH="0" baseline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Calibri"/>
              </a:rPr>
              <a:t>MUCHAS GRACIAS!!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853</Words>
  <Application>Microsoft Office PowerPoint</Application>
  <PresentationFormat>Presentación en pantalla (4:3)</PresentationFormat>
  <Paragraphs>91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Carrera Profesional en Asturias</vt:lpstr>
      <vt:lpstr>Antecedentes</vt:lpstr>
      <vt:lpstr>2006: Acuerdo de salida de huelga </vt:lpstr>
      <vt:lpstr>2010: Suspensión de la Carrera</vt:lpstr>
      <vt:lpstr>2016: Reapertura de la Carrera</vt:lpstr>
      <vt:lpstr>Retribuciones de Carrera</vt:lpstr>
      <vt:lpstr>Otros aspectos</vt:lpstr>
      <vt:lpstr>CONCLUSIONES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Carrera Profesional en Asturias</dc:title>
  <dc:creator>Usuario</dc:creator>
  <cp:lastModifiedBy>Usuario</cp:lastModifiedBy>
  <cp:revision>2</cp:revision>
  <dcterms:modified xsi:type="dcterms:W3CDTF">2018-05-18T10:39:03Z</dcterms:modified>
</cp:coreProperties>
</file>